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93" r:id="rId3"/>
    <p:sldId id="279" r:id="rId4"/>
    <p:sldId id="298" r:id="rId5"/>
    <p:sldId id="314" r:id="rId6"/>
    <p:sldId id="292" r:id="rId7"/>
    <p:sldId id="315" r:id="rId8"/>
    <p:sldId id="263" r:id="rId9"/>
    <p:sldId id="316" r:id="rId10"/>
    <p:sldId id="303" r:id="rId11"/>
    <p:sldId id="318" r:id="rId12"/>
    <p:sldId id="319" r:id="rId13"/>
    <p:sldId id="304" r:id="rId14"/>
    <p:sldId id="267" r:id="rId15"/>
    <p:sldId id="328" r:id="rId16"/>
    <p:sldId id="268" r:id="rId17"/>
    <p:sldId id="269" r:id="rId18"/>
    <p:sldId id="271" r:id="rId19"/>
    <p:sldId id="329" r:id="rId20"/>
    <p:sldId id="327" r:id="rId21"/>
    <p:sldId id="326" r:id="rId22"/>
    <p:sldId id="325" r:id="rId23"/>
    <p:sldId id="324" r:id="rId24"/>
    <p:sldId id="323" r:id="rId25"/>
    <p:sldId id="322" r:id="rId26"/>
    <p:sldId id="321" r:id="rId27"/>
    <p:sldId id="275" r:id="rId28"/>
    <p:sldId id="27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207F"/>
    <a:srgbClr val="346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 autoAdjust="0"/>
    <p:restoredTop sz="94646" autoAdjust="0"/>
  </p:normalViewPr>
  <p:slideViewPr>
    <p:cSldViewPr snapToGrid="0" snapToObjects="1">
      <p:cViewPr>
        <p:scale>
          <a:sx n="99" d="100"/>
          <a:sy n="99" d="100"/>
        </p:scale>
        <p:origin x="-1136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7C460-A7FD-1D4E-A994-A87CCD65405B}" type="datetimeFigureOut">
              <a:rPr lang="en-US" smtClean="0"/>
              <a:t>8/6/15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1C46F-FD59-2647-A98C-54469FDE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0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A5913-B712-FC49-9709-69D4BF276123}" type="datetimeFigureOut">
              <a:rPr lang="en-US" smtClean="0"/>
              <a:t>8/6/15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20753-021F-3A44-AA79-187B53A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863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20753-021F-3A44-AA79-187B53AB0B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9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20753-021F-3A44-AA79-187B53AB0B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99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20753-021F-3A44-AA79-187B53AB0B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8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AFB72-39ED-6E49-9370-926403A49B6D}" type="datetime1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5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D0D3-8CE9-4D4C-A786-B00A4E21D118}" type="datetime1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23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31F7-4FB5-F247-B4FE-4F4C38C3EC97}" type="datetime1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9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8BE2-F0F2-7B4F-81C3-7A6D0010F025}" type="datetime1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0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4A8F-4EDB-F542-95F2-4584FC10AB08}" type="datetime1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44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C7C1-D2CE-E44F-AD0C-DDCD24053293}" type="datetime1">
              <a:rPr lang="en-US" smtClean="0"/>
              <a:t>8/6/15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397E-3E35-1F47-92B7-CF63E3C4B42B}" type="datetime1">
              <a:rPr lang="en-US" smtClean="0"/>
              <a:t>8/6/15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3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57D44-EB33-DC47-912D-8E690F5F4E8D}" type="datetime1">
              <a:rPr lang="en-US" smtClean="0"/>
              <a:t>8/6/15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21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B119-57F2-ED40-A6AE-49B83E77637F}" type="datetime1">
              <a:rPr lang="en-US" smtClean="0"/>
              <a:t>8/6/15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0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8DC3A-0774-034D-875C-2A835040B914}" type="datetime1">
              <a:rPr lang="en-US" smtClean="0"/>
              <a:t>8/6/15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67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4123-78CE-BB4B-8036-12E1CEB90A0D}" type="datetime1">
              <a:rPr lang="en-US" smtClean="0"/>
              <a:t>8/6/15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8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619FF-9F76-7344-86CE-D9BA4DFD9DEE}" type="datetime1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9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" Type="http://schemas.microsoft.com/office/2007/relationships/media" Target="../media/media3.mov"/><Relationship Id="rId2" Type="http://schemas.openxmlformats.org/officeDocument/2006/relationships/video" Target="../media/media3.mov"/><Relationship Id="rId3" Type="http://schemas.microsoft.com/office/2007/relationships/media" Target="../media/media4.mov"/><Relationship Id="rId4" Type="http://schemas.openxmlformats.org/officeDocument/2006/relationships/video" Target="../media/media4.mo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33.PNG"/><Relationship Id="rId8" Type="http://schemas.openxmlformats.org/officeDocument/2006/relationships/image" Target="../media/image29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29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" Type="http://schemas.microsoft.com/office/2007/relationships/media" Target="../media/media7.mov"/><Relationship Id="rId2" Type="http://schemas.openxmlformats.org/officeDocument/2006/relationships/video" Target="../media/media7.mov"/><Relationship Id="rId3" Type="http://schemas.microsoft.com/office/2007/relationships/media" Target="../media/media8.mov"/><Relationship Id="rId4" Type="http://schemas.openxmlformats.org/officeDocument/2006/relationships/video" Target="../media/media8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Relationship Id="rId3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Relationship Id="rId3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z.umn.edu/monitoringwate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z.umn.edu/monitoringwater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33" y="2097821"/>
            <a:ext cx="9055651" cy="1470025"/>
          </a:xfrm>
        </p:spPr>
        <p:txBody>
          <a:bodyPr>
            <a:normAutofit/>
          </a:bodyPr>
          <a:lstStyle/>
          <a:p>
            <a:r>
              <a:rPr lang="en-US" sz="3800" b="1" dirty="0" smtClean="0"/>
              <a:t>Global Monitoring of Inland Surface Water Dynamics using Remote Sensing Data</a:t>
            </a:r>
            <a:endParaRPr lang="en-US" sz="3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3342" y="4135688"/>
            <a:ext cx="6645027" cy="1752600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>
                <a:solidFill>
                  <a:prstClr val="black">
                    <a:tint val="75000"/>
                  </a:prstClr>
                </a:solidFill>
              </a:rPr>
              <a:t>Anuj Karpatne</a:t>
            </a:r>
          </a:p>
          <a:p>
            <a:pPr lvl="0"/>
            <a:r>
              <a:rPr lang="en-US" sz="2400" dirty="0" smtClean="0">
                <a:solidFill>
                  <a:prstClr val="black">
                    <a:tint val="75000"/>
                  </a:prstClr>
                </a:solidFill>
              </a:rPr>
              <a:t>University of Minnesota</a:t>
            </a:r>
            <a:endParaRPr lang="en-US" dirty="0"/>
          </a:p>
        </p:txBody>
      </p:sp>
      <p:pic>
        <p:nvPicPr>
          <p:cNvPr id="4" name="Picture 3" descr="UMN_logo_blockM_maro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86" y="5134885"/>
            <a:ext cx="2145198" cy="118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5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573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Capturing Dynamics of Water Bodies</a:t>
            </a:r>
            <a:endParaRPr lang="en-US" sz="3600" dirty="0"/>
          </a:p>
        </p:txBody>
      </p:sp>
      <p:pic>
        <p:nvPicPr>
          <p:cNvPr id="8" name="Content Placeholder 7" descr="exp_ts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8" r="48"/>
          <a:stretch/>
        </p:blipFill>
        <p:spPr>
          <a:xfrm>
            <a:off x="1066249" y="1028878"/>
            <a:ext cx="6933953" cy="2525790"/>
          </a:xfrm>
        </p:spPr>
      </p:pic>
      <p:pic>
        <p:nvPicPr>
          <p:cNvPr id="22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9" y="3515033"/>
            <a:ext cx="6933953" cy="25092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4546" y="6156045"/>
            <a:ext cx="5109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Increase Score = Sum of Positive Change Scores / T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Decrease </a:t>
            </a:r>
            <a:r>
              <a:rPr lang="en-US" dirty="0">
                <a:solidFill>
                  <a:srgbClr val="008000"/>
                </a:solidFill>
              </a:rPr>
              <a:t>Score = Sum of </a:t>
            </a:r>
            <a:r>
              <a:rPr lang="en-US" dirty="0" smtClean="0">
                <a:solidFill>
                  <a:srgbClr val="008000"/>
                </a:solidFill>
              </a:rPr>
              <a:t>Negative </a:t>
            </a:r>
            <a:r>
              <a:rPr lang="en-US" dirty="0">
                <a:solidFill>
                  <a:srgbClr val="008000"/>
                </a:solidFill>
              </a:rPr>
              <a:t>Change Scores / </a:t>
            </a:r>
            <a:r>
              <a:rPr lang="en-US" dirty="0" smtClean="0">
                <a:solidFill>
                  <a:srgbClr val="008000"/>
                </a:solidFill>
              </a:rPr>
              <a:t>T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0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8224"/>
            <a:ext cx="8229600" cy="1143000"/>
          </a:xfrm>
        </p:spPr>
        <p:txBody>
          <a:bodyPr/>
          <a:lstStyle/>
          <a:p>
            <a:r>
              <a:rPr lang="en-US" dirty="0" smtClean="0"/>
              <a:t>Summarizing Water Dynamics</a:t>
            </a:r>
            <a:endParaRPr lang="en-US" dirty="0"/>
          </a:p>
        </p:txBody>
      </p:sp>
      <p:pic>
        <p:nvPicPr>
          <p:cNvPr id="6" name="Picture 5" descr="Screen Shot 2015-08-03 at 8.34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0" y="892565"/>
            <a:ext cx="1600584" cy="1748741"/>
          </a:xfrm>
          <a:prstGeom prst="rect">
            <a:avLst/>
          </a:prstGeom>
        </p:spPr>
      </p:pic>
      <p:pic>
        <p:nvPicPr>
          <p:cNvPr id="7" name="Picture 6" descr="h13v10_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7" y="2763416"/>
            <a:ext cx="3590432" cy="3494802"/>
          </a:xfrm>
          <a:prstGeom prst="rect">
            <a:avLst/>
          </a:prstGeom>
        </p:spPr>
      </p:pic>
      <p:cxnSp>
        <p:nvCxnSpPr>
          <p:cNvPr id="9" name="Straight Arrow Connector 8"/>
          <p:cNvCxnSpPr>
            <a:endCxn id="7" idx="0"/>
          </p:cNvCxnSpPr>
          <p:nvPr/>
        </p:nvCxnSpPr>
        <p:spPr>
          <a:xfrm>
            <a:off x="1386862" y="1636273"/>
            <a:ext cx="615961" cy="1127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h13v10_I_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379" y="892565"/>
            <a:ext cx="4222421" cy="1941863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1528155" y="3455712"/>
            <a:ext cx="280884" cy="28088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0" idx="7"/>
            <a:endCxn id="18" idx="1"/>
          </p:cNvCxnSpPr>
          <p:nvPr/>
        </p:nvCxnSpPr>
        <p:spPr>
          <a:xfrm flipV="1">
            <a:off x="1767904" y="1863497"/>
            <a:ext cx="2696475" cy="1633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379" y="2886935"/>
            <a:ext cx="4222421" cy="19218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90" y="4862851"/>
            <a:ext cx="4194198" cy="194186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07607" y="6197505"/>
            <a:ext cx="339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Scoring increase and decreases over the last 15 years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2815332" y="3406868"/>
            <a:ext cx="280884" cy="280884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>
            <a:stCxn id="48" idx="6"/>
            <a:endCxn id="38" idx="1"/>
          </p:cNvCxnSpPr>
          <p:nvPr/>
        </p:nvCxnSpPr>
        <p:spPr>
          <a:xfrm>
            <a:off x="3096216" y="3547310"/>
            <a:ext cx="1368163" cy="30055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1783391" y="5061221"/>
            <a:ext cx="280884" cy="280884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>
            <a:stCxn id="52" idx="6"/>
            <a:endCxn id="39" idx="1"/>
          </p:cNvCxnSpPr>
          <p:nvPr/>
        </p:nvCxnSpPr>
        <p:spPr>
          <a:xfrm>
            <a:off x="2064275" y="5201663"/>
            <a:ext cx="2400104" cy="63212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98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8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09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Analyzing Brazil Droughts since 2012</a:t>
            </a:r>
            <a:endParaRPr lang="en-US" dirty="0"/>
          </a:p>
        </p:txBody>
      </p:sp>
      <p:pic>
        <p:nvPicPr>
          <p:cNvPr id="6" name="Picture 5" descr="Screen Shot 2015-08-03 at 8.34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35" y="1328792"/>
            <a:ext cx="2217833" cy="242312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49590" y="1768114"/>
            <a:ext cx="27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Computing Increase and Decrease scores only in the last 3 years</a:t>
            </a:r>
            <a:endParaRPr lang="en-US" sz="2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44" y="847640"/>
            <a:ext cx="3053080" cy="29339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44" y="3898967"/>
            <a:ext cx="3053080" cy="289746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0" y="3939968"/>
            <a:ext cx="3053080" cy="2815458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2650081" y="2393025"/>
            <a:ext cx="2076100" cy="14687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5" idx="1"/>
          </p:cNvCxnSpPr>
          <p:nvPr/>
        </p:nvCxnSpPr>
        <p:spPr>
          <a:xfrm>
            <a:off x="4726181" y="2783777"/>
            <a:ext cx="1050263" cy="25639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24" idx="1"/>
          </p:cNvCxnSpPr>
          <p:nvPr/>
        </p:nvCxnSpPr>
        <p:spPr>
          <a:xfrm>
            <a:off x="5178038" y="2075869"/>
            <a:ext cx="598406" cy="2387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29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8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Finding Regions of Change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7997" y="4892204"/>
            <a:ext cx="4116187" cy="671923"/>
          </a:xfrm>
          <a:ln w="12700" cmpd="sng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600" dirty="0" err="1" smtClean="0"/>
              <a:t>WF</a:t>
            </a:r>
            <a:r>
              <a:rPr lang="en-US" sz="2600" baseline="-25000" dirty="0" err="1" smtClean="0"/>
              <a:t>difference</a:t>
            </a:r>
            <a:r>
              <a:rPr lang="en-US" sz="2600" baseline="-25000" dirty="0" smtClean="0"/>
              <a:t> </a:t>
            </a:r>
            <a:r>
              <a:rPr lang="en-US" sz="2600" dirty="0" smtClean="0"/>
              <a:t>= </a:t>
            </a:r>
            <a:r>
              <a:rPr lang="en-US" sz="2600" dirty="0" err="1" smtClean="0"/>
              <a:t>WF</a:t>
            </a:r>
            <a:r>
              <a:rPr lang="en-US" sz="2600" baseline="-25000" dirty="0" err="1" smtClean="0"/>
              <a:t>after</a:t>
            </a:r>
            <a:r>
              <a:rPr lang="en-US" sz="2600" dirty="0" smtClean="0"/>
              <a:t> – </a:t>
            </a:r>
            <a:r>
              <a:rPr lang="en-US" sz="2600" dirty="0" err="1" smtClean="0"/>
              <a:t>WF</a:t>
            </a:r>
            <a:r>
              <a:rPr lang="en-US" sz="2600" baseline="-25000" dirty="0" err="1" smtClean="0"/>
              <a:t>before</a:t>
            </a:r>
            <a:endParaRPr lang="en-US" sz="2600" dirty="0" smtClean="0"/>
          </a:p>
        </p:txBody>
      </p:sp>
      <p:pic>
        <p:nvPicPr>
          <p:cNvPr id="4" name="Picture 3" descr="image-04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1" t="6120" r="19737"/>
          <a:stretch/>
        </p:blipFill>
        <p:spPr>
          <a:xfrm>
            <a:off x="1220155" y="1779149"/>
            <a:ext cx="1514119" cy="1466591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perspectiveFront">
              <a:rot lat="0" lon="19800000" rev="0"/>
            </a:camera>
            <a:lightRig rig="threePt" dir="t"/>
          </a:scene3d>
        </p:spPr>
      </p:pic>
      <p:pic>
        <p:nvPicPr>
          <p:cNvPr id="5" name="Picture 4" descr="image-04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1" t="6120" r="19737"/>
          <a:stretch/>
        </p:blipFill>
        <p:spPr>
          <a:xfrm>
            <a:off x="1800345" y="1779149"/>
            <a:ext cx="1514119" cy="1466591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perspectiveFront">
              <a:rot lat="0" lon="19800000" rev="0"/>
            </a:camera>
            <a:lightRig rig="threePt" dir="t"/>
          </a:scene3d>
        </p:spPr>
      </p:pic>
      <p:pic>
        <p:nvPicPr>
          <p:cNvPr id="6" name="Picture 5" descr="image-04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1" t="6120" r="19737"/>
          <a:stretch/>
        </p:blipFill>
        <p:spPr>
          <a:xfrm>
            <a:off x="2380535" y="1779149"/>
            <a:ext cx="1514119" cy="1466591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perspectiveFront">
              <a:rot lat="0" lon="19800000" rev="0"/>
            </a:camera>
            <a:lightRig rig="threePt" dir="t"/>
          </a:scene3d>
        </p:spPr>
      </p:pic>
      <p:pic>
        <p:nvPicPr>
          <p:cNvPr id="7" name="Picture 6" descr="image-04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1" t="6120" r="19737"/>
          <a:stretch/>
        </p:blipFill>
        <p:spPr>
          <a:xfrm>
            <a:off x="5262351" y="1779149"/>
            <a:ext cx="1514119" cy="1466591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perspectiveFront">
              <a:rot lat="0" lon="19800000" rev="0"/>
            </a:camera>
            <a:lightRig rig="threePt" dir="t"/>
          </a:scene3d>
        </p:spPr>
      </p:pic>
      <p:pic>
        <p:nvPicPr>
          <p:cNvPr id="8" name="Picture 7" descr="image-04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1" t="6120" r="19737"/>
          <a:stretch/>
        </p:blipFill>
        <p:spPr>
          <a:xfrm>
            <a:off x="5842541" y="1779149"/>
            <a:ext cx="1514119" cy="1466591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perspectiveFront">
              <a:rot lat="0" lon="19800000" rev="0"/>
            </a:camera>
            <a:lightRig rig="threePt" dir="t"/>
          </a:scene3d>
        </p:spPr>
      </p:pic>
      <p:pic>
        <p:nvPicPr>
          <p:cNvPr id="9" name="Picture 8" descr="image-007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7" t="5824" r="19737"/>
          <a:stretch/>
        </p:blipFill>
        <p:spPr>
          <a:xfrm>
            <a:off x="6429807" y="1779150"/>
            <a:ext cx="1504787" cy="1468732"/>
          </a:xfrm>
          <a:prstGeom prst="rect">
            <a:avLst/>
          </a:prstGeom>
          <a:ln w="31750">
            <a:solidFill>
              <a:schemeClr val="tx1"/>
            </a:solidFill>
          </a:ln>
          <a:scene3d>
            <a:camera prst="perspectiveFront">
              <a:rot lat="0" lon="19200000" rev="0"/>
            </a:camera>
            <a:lightRig rig="threePt" dir="t"/>
          </a:scene3d>
        </p:spPr>
      </p:pic>
      <p:cxnSp>
        <p:nvCxnSpPr>
          <p:cNvPr id="11" name="Straight Arrow Connector 10"/>
          <p:cNvCxnSpPr/>
          <p:nvPr/>
        </p:nvCxnSpPr>
        <p:spPr>
          <a:xfrm>
            <a:off x="1304015" y="3427656"/>
            <a:ext cx="6467882" cy="1534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02011" y="3073986"/>
            <a:ext cx="64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8811" y="3771448"/>
            <a:ext cx="3261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Compute % water time-steps</a:t>
            </a:r>
            <a:r>
              <a:rPr lang="en-US" dirty="0"/>
              <a:t> </a:t>
            </a:r>
            <a:r>
              <a:rPr lang="en-US" dirty="0" smtClean="0"/>
              <a:t>in the first 3 years (2000 to 2002)</a:t>
            </a:r>
          </a:p>
          <a:p>
            <a:pPr algn="ctr"/>
            <a:r>
              <a:rPr lang="en-US" sz="2400" dirty="0" err="1" smtClean="0"/>
              <a:t>WF</a:t>
            </a:r>
            <a:r>
              <a:rPr lang="en-US" sz="2400" baseline="-25000" dirty="0" err="1" smtClean="0"/>
              <a:t>before</a:t>
            </a:r>
            <a:endParaRPr lang="en-US" sz="2400" dirty="0" smtClean="0"/>
          </a:p>
        </p:txBody>
      </p:sp>
      <p:sp>
        <p:nvSpPr>
          <p:cNvPr id="29" name="Right Brace 28"/>
          <p:cNvSpPr/>
          <p:nvPr/>
        </p:nvSpPr>
        <p:spPr>
          <a:xfrm rot="5400000">
            <a:off x="1703231" y="3133499"/>
            <a:ext cx="265850" cy="1053237"/>
          </a:xfrm>
          <a:prstGeom prst="rightBrace">
            <a:avLst>
              <a:gd name="adj1" fmla="val 45031"/>
              <a:gd name="adj2" fmla="val 50102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249055" y="3770171"/>
            <a:ext cx="3261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 % water time-steps</a:t>
            </a:r>
            <a:r>
              <a:rPr lang="en-US" dirty="0"/>
              <a:t> </a:t>
            </a:r>
            <a:r>
              <a:rPr lang="en-US" dirty="0" smtClean="0"/>
              <a:t>in the last 3 years (2012 to 2014)</a:t>
            </a:r>
          </a:p>
          <a:p>
            <a:pPr lvl="0" algn="ctr"/>
            <a:r>
              <a:rPr lang="en-US" sz="2400" dirty="0" err="1" smtClean="0">
                <a:solidFill>
                  <a:prstClr val="black"/>
                </a:solidFill>
              </a:rPr>
              <a:t>WF</a:t>
            </a:r>
            <a:r>
              <a:rPr lang="en-US" sz="2400" baseline="-25000" dirty="0" err="1" smtClean="0">
                <a:solidFill>
                  <a:prstClr val="black"/>
                </a:solidFill>
              </a:rPr>
              <a:t>after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6" name="Right Brace 35"/>
          <p:cNvSpPr/>
          <p:nvPr/>
        </p:nvSpPr>
        <p:spPr>
          <a:xfrm rot="5400000">
            <a:off x="6643545" y="3133500"/>
            <a:ext cx="265850" cy="1053237"/>
          </a:xfrm>
          <a:prstGeom prst="rightBrace">
            <a:avLst>
              <a:gd name="adj1" fmla="val 45031"/>
              <a:gd name="adj2" fmla="val 50102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82922" y="5787746"/>
            <a:ext cx="4019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WF</a:t>
            </a:r>
            <a:r>
              <a:rPr lang="en-US" sz="2800" b="1" baseline="-25000" dirty="0" err="1" smtClean="0">
                <a:solidFill>
                  <a:srgbClr val="FF0000"/>
                </a:solidFill>
              </a:rPr>
              <a:t>difference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&gt; 0 </a:t>
            </a:r>
            <a:r>
              <a:rPr lang="en-US" sz="2400" dirty="0" smtClean="0">
                <a:solidFill>
                  <a:srgbClr val="FF0000"/>
                </a:solidFill>
              </a:rPr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Water Gain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4766925" y="5787746"/>
            <a:ext cx="4019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8000"/>
                </a:solidFill>
              </a:rPr>
              <a:t>WF</a:t>
            </a:r>
            <a:r>
              <a:rPr lang="en-US" sz="2800" b="1" baseline="-25000" dirty="0" err="1" smtClean="0">
                <a:solidFill>
                  <a:srgbClr val="008000"/>
                </a:solidFill>
              </a:rPr>
              <a:t>difference</a:t>
            </a:r>
            <a:r>
              <a:rPr lang="en-US" sz="2800" b="1" baseline="-25000" dirty="0" smtClean="0">
                <a:solidFill>
                  <a:srgbClr val="008000"/>
                </a:solidFill>
              </a:rPr>
              <a:t> </a:t>
            </a:r>
            <a:r>
              <a:rPr lang="en-US" sz="2800" b="1" dirty="0" smtClean="0">
                <a:solidFill>
                  <a:srgbClr val="008000"/>
                </a:solidFill>
              </a:rPr>
              <a:t>&lt; 0 </a:t>
            </a:r>
            <a:r>
              <a:rPr lang="en-US" sz="2400" dirty="0" smtClean="0">
                <a:solidFill>
                  <a:srgbClr val="008000"/>
                </a:solidFill>
              </a:rPr>
              <a:t>(</a:t>
            </a:r>
            <a:r>
              <a:rPr lang="en-US" sz="2400" i="1" dirty="0" smtClean="0">
                <a:solidFill>
                  <a:srgbClr val="008000"/>
                </a:solidFill>
              </a:rPr>
              <a:t>Water Loss</a:t>
            </a:r>
            <a:r>
              <a:rPr lang="en-US" sz="2400" dirty="0" smtClean="0">
                <a:solidFill>
                  <a:srgbClr val="008000"/>
                </a:solidFill>
              </a:rPr>
              <a:t>)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6464" y="1135623"/>
            <a:ext cx="806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Locations that have changed from land to water or water to land in the last 15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77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62" y="470013"/>
            <a:ext cx="3688131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Regions of Change in South America</a:t>
            </a:r>
            <a:endParaRPr lang="en-US" sz="3600" dirty="0"/>
          </a:p>
        </p:txBody>
      </p:sp>
      <p:pic>
        <p:nvPicPr>
          <p:cNvPr id="6" name="Picture 5" descr="SA_chan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113" y="0"/>
            <a:ext cx="5226887" cy="68705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761" y="2576520"/>
            <a:ext cx="3602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Every red dot is a region of size  &gt; 2.5 km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that has changed from land to water </a:t>
            </a:r>
            <a:r>
              <a:rPr lang="en-US" i="1" dirty="0" smtClean="0">
                <a:solidFill>
                  <a:srgbClr val="FF0000"/>
                </a:solidFill>
              </a:rPr>
              <a:t>(Water Gain)</a:t>
            </a:r>
            <a:endParaRPr lang="en-US" i="1" baseline="30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761" y="3840120"/>
            <a:ext cx="3602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Every green dot is a region of size  &gt; 2.5 km</a:t>
            </a:r>
            <a:r>
              <a:rPr lang="en-US" baseline="30000" dirty="0" smtClean="0">
                <a:solidFill>
                  <a:srgbClr val="008000"/>
                </a:solidFill>
              </a:rPr>
              <a:t>2</a:t>
            </a:r>
            <a:r>
              <a:rPr lang="en-US" dirty="0" smtClean="0">
                <a:solidFill>
                  <a:srgbClr val="008000"/>
                </a:solidFill>
              </a:rPr>
              <a:t> that has changed from water to land </a:t>
            </a:r>
            <a:r>
              <a:rPr lang="en-US" i="1" dirty="0" smtClean="0">
                <a:solidFill>
                  <a:srgbClr val="008000"/>
                </a:solidFill>
              </a:rPr>
              <a:t>(Water Loss)</a:t>
            </a:r>
            <a:endParaRPr lang="en-US" i="1" baseline="30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12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64" y="-199071"/>
            <a:ext cx="8841496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Examples of Change: Shrinking Water Bodies</a:t>
            </a:r>
            <a:endParaRPr lang="en-US" sz="3600" dirty="0"/>
          </a:p>
        </p:txBody>
      </p:sp>
      <p:pic>
        <p:nvPicPr>
          <p:cNvPr id="5" name="Picture 4" descr="SA_chan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3" y="773282"/>
            <a:ext cx="1663665" cy="2186831"/>
          </a:xfrm>
          <a:prstGeom prst="rect">
            <a:avLst/>
          </a:prstGeom>
        </p:spPr>
      </p:pic>
      <p:pic>
        <p:nvPicPr>
          <p:cNvPr id="6" name="Picture 5" descr="argentina_ma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3" y="3099867"/>
            <a:ext cx="3712557" cy="3733711"/>
          </a:xfrm>
          <a:prstGeom prst="rect">
            <a:avLst/>
          </a:prstGeom>
        </p:spPr>
      </p:pic>
      <p:pic>
        <p:nvPicPr>
          <p:cNvPr id="8" name="Picture 7" descr="argentina_t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93" y="3938207"/>
            <a:ext cx="5082436" cy="2350456"/>
          </a:xfrm>
          <a:prstGeom prst="rect">
            <a:avLst/>
          </a:prstGeom>
        </p:spPr>
      </p:pic>
      <p:pic>
        <p:nvPicPr>
          <p:cNvPr id="9" name="argentina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2690" y="1068048"/>
            <a:ext cx="3994109" cy="2143443"/>
          </a:xfrm>
        </p:spPr>
      </p:pic>
      <p:sp>
        <p:nvSpPr>
          <p:cNvPr id="10" name="TextBox 9"/>
          <p:cNvSpPr txBox="1"/>
          <p:nvPr/>
        </p:nvSpPr>
        <p:spPr>
          <a:xfrm>
            <a:off x="3940557" y="6274950"/>
            <a:ext cx="5245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Aggregate Surface Area Dynamics of this entire region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358397" y="3099867"/>
            <a:ext cx="1334293" cy="551220"/>
          </a:xfrm>
          <a:prstGeom prst="straightConnector1">
            <a:avLst/>
          </a:prstGeom>
          <a:ln w="127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08317" y="2356722"/>
            <a:ext cx="268671" cy="28085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43763" y="2637575"/>
            <a:ext cx="564554" cy="462292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76989" y="2637575"/>
            <a:ext cx="2879331" cy="462292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01938" y="3510660"/>
            <a:ext cx="268671" cy="28085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6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74184" y="234800"/>
            <a:ext cx="8841496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Examples of Change: River Meandering</a:t>
            </a:r>
            <a:endParaRPr lang="en-US" sz="3600" dirty="0"/>
          </a:p>
        </p:txBody>
      </p:sp>
      <p:pic>
        <p:nvPicPr>
          <p:cNvPr id="9" name="Picture 8" descr="meander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59" y="1107610"/>
            <a:ext cx="7886117" cy="575039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0467" y="380488"/>
            <a:ext cx="1663665" cy="2186831"/>
            <a:chOff x="143763" y="773282"/>
            <a:chExt cx="1663665" cy="2186831"/>
          </a:xfrm>
        </p:grpSpPr>
        <p:pic>
          <p:nvPicPr>
            <p:cNvPr id="8" name="Picture 7" descr="SA_chang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63" y="773282"/>
              <a:ext cx="1663665" cy="218683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17521" y="1221099"/>
              <a:ext cx="378583" cy="415174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meander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55" y="3783178"/>
            <a:ext cx="2772470" cy="297490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3" name="Picture 12" descr="meander_inc_ts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48" y="5375817"/>
            <a:ext cx="2960650" cy="1376862"/>
          </a:xfrm>
          <a:prstGeom prst="rect">
            <a:avLst/>
          </a:prstGeom>
        </p:spPr>
      </p:pic>
      <p:pic>
        <p:nvPicPr>
          <p:cNvPr id="14" name="Picture 13" descr="meander_dec_ts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09" y="3925334"/>
            <a:ext cx="2972589" cy="13808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18091" y="5606636"/>
            <a:ext cx="378583" cy="41517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996674" y="3819812"/>
            <a:ext cx="1121481" cy="1786824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96674" y="6021810"/>
            <a:ext cx="1121481" cy="743080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068130" y="5871894"/>
            <a:ext cx="148158" cy="148158"/>
          </a:xfrm>
          <a:prstGeom prst="ellipse">
            <a:avLst/>
          </a:prstGeom>
          <a:noFill/>
          <a:ln w="952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24" idx="6"/>
            <a:endCxn id="13" idx="1"/>
          </p:cNvCxnSpPr>
          <p:nvPr/>
        </p:nvCxnSpPr>
        <p:spPr>
          <a:xfrm>
            <a:off x="5216288" y="5945973"/>
            <a:ext cx="872060" cy="118275"/>
          </a:xfrm>
          <a:prstGeom prst="straightConnector1">
            <a:avLst/>
          </a:prstGeom>
          <a:ln w="952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129423" y="5702426"/>
            <a:ext cx="148158" cy="148158"/>
          </a:xfrm>
          <a:prstGeom prst="ellipse">
            <a:avLst/>
          </a:prstGeom>
          <a:noFill/>
          <a:ln w="952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cxnSp>
        <p:nvCxnSpPr>
          <p:cNvPr id="32" name="Straight Arrow Connector 31"/>
          <p:cNvCxnSpPr>
            <a:stCxn id="31" idx="7"/>
            <a:endCxn id="14" idx="1"/>
          </p:cNvCxnSpPr>
          <p:nvPr/>
        </p:nvCxnSpPr>
        <p:spPr>
          <a:xfrm flipV="1">
            <a:off x="5255884" y="4615755"/>
            <a:ext cx="820525" cy="1108368"/>
          </a:xfrm>
          <a:prstGeom prst="straightConnector1">
            <a:avLst/>
          </a:prstGeom>
          <a:ln w="952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meandering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4225" y="4950891"/>
            <a:ext cx="3323358" cy="18140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4837705" y="5639178"/>
            <a:ext cx="661395" cy="6854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3567583" y="4950891"/>
            <a:ext cx="1270122" cy="688287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567583" y="6324599"/>
            <a:ext cx="1270122" cy="440292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432300" y="4711699"/>
            <a:ext cx="418105" cy="38100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>
            <a:stCxn id="43" idx="0"/>
          </p:cNvCxnSpPr>
          <p:nvPr/>
        </p:nvCxnSpPr>
        <p:spPr>
          <a:xfrm flipV="1">
            <a:off x="4641353" y="3450508"/>
            <a:ext cx="1137147" cy="1261191"/>
          </a:xfrm>
          <a:prstGeom prst="line">
            <a:avLst/>
          </a:prstGeom>
          <a:ln w="12700" cmpd="sng">
            <a:solidFill>
              <a:srgbClr val="FFFF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meandering2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50404" y="1133010"/>
            <a:ext cx="4293595" cy="2317497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50608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6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03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repeatCount="indefinite" fill="remove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61" repeatCount="indefinite" fill="remove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  <p:bldP spid="31" grpId="1" animBg="1"/>
      <p:bldP spid="37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07364" y="66636"/>
            <a:ext cx="8841496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Examples of Change: Delta Erosion</a:t>
            </a:r>
            <a:endParaRPr lang="en-US" sz="4000" dirty="0"/>
          </a:p>
        </p:txBody>
      </p:sp>
      <p:pic>
        <p:nvPicPr>
          <p:cNvPr id="6" name="Picture 5" descr="coas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246"/>
            <a:ext cx="9144000" cy="5842754"/>
          </a:xfrm>
          <a:prstGeom prst="rect">
            <a:avLst/>
          </a:prstGeom>
        </p:spPr>
      </p:pic>
      <p:pic>
        <p:nvPicPr>
          <p:cNvPr id="7" name="Picture 6" descr="coastal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015246"/>
            <a:ext cx="3200399" cy="2256764"/>
          </a:xfrm>
          <a:prstGeom prst="rect">
            <a:avLst/>
          </a:prstGeom>
          <a:ln>
            <a:solidFill>
              <a:srgbClr val="FFFF00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40495" y="4671169"/>
            <a:ext cx="1663665" cy="2186831"/>
            <a:chOff x="143763" y="773282"/>
            <a:chExt cx="1663665" cy="2186831"/>
          </a:xfrm>
        </p:grpSpPr>
        <p:pic>
          <p:nvPicPr>
            <p:cNvPr id="9" name="Picture 8" descr="SA_chan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63" y="773282"/>
              <a:ext cx="1663665" cy="218683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52568" y="940813"/>
              <a:ext cx="482600" cy="31446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835400" y="3556000"/>
            <a:ext cx="482600" cy="3144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endCxn id="7" idx="1"/>
          </p:cNvCxnSpPr>
          <p:nvPr/>
        </p:nvCxnSpPr>
        <p:spPr>
          <a:xfrm flipV="1">
            <a:off x="4318000" y="2143628"/>
            <a:ext cx="1625600" cy="1386972"/>
          </a:xfrm>
          <a:prstGeom prst="line">
            <a:avLst/>
          </a:prstGeom>
          <a:ln w="12700" cmpd="sng">
            <a:solidFill>
              <a:srgbClr val="FFFF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oastal_inc_t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03" y="5153160"/>
            <a:ext cx="3631896" cy="1700455"/>
          </a:xfrm>
          <a:prstGeom prst="rect">
            <a:avLst/>
          </a:prstGeom>
        </p:spPr>
      </p:pic>
      <p:pic>
        <p:nvPicPr>
          <p:cNvPr id="16" name="Picture 15" descr="coastal_dec_t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79" y="5153160"/>
            <a:ext cx="3641725" cy="169062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928955" y="1792012"/>
            <a:ext cx="280884" cy="28088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8" idx="4"/>
            <a:endCxn id="15" idx="0"/>
          </p:cNvCxnSpPr>
          <p:nvPr/>
        </p:nvCxnSpPr>
        <p:spPr>
          <a:xfrm flipH="1">
            <a:off x="7277251" y="2072896"/>
            <a:ext cx="792146" cy="3080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492258" y="1931712"/>
            <a:ext cx="280884" cy="280884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2" idx="3"/>
            <a:endCxn id="16" idx="0"/>
          </p:cNvCxnSpPr>
          <p:nvPr/>
        </p:nvCxnSpPr>
        <p:spPr>
          <a:xfrm flipH="1">
            <a:off x="3602342" y="2171461"/>
            <a:ext cx="3931051" cy="29816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coast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9912" y="1108026"/>
            <a:ext cx="3118031" cy="153357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86904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8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indefinite" fill="remove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7576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Examples</a:t>
            </a:r>
            <a:r>
              <a:rPr lang="en-US" sz="3600" baseline="0" dirty="0" smtClean="0"/>
              <a:t> of Change: </a:t>
            </a:r>
            <a:r>
              <a:rPr lang="en-US" sz="3600" dirty="0" smtClean="0"/>
              <a:t>Dam</a:t>
            </a:r>
            <a:r>
              <a:rPr lang="en-US" sz="3600" baseline="0" dirty="0" smtClean="0"/>
              <a:t> Constructions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7048"/>
            <a:ext cx="9144000" cy="11604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Construction of a dam often results in the creation of a reservoir</a:t>
            </a:r>
          </a:p>
          <a:p>
            <a:r>
              <a:rPr lang="en-US" sz="2400" dirty="0" smtClean="0"/>
              <a:t>Characterized by a sudden and persistent increase in surface area</a:t>
            </a:r>
          </a:p>
        </p:txBody>
      </p:sp>
      <p:pic>
        <p:nvPicPr>
          <p:cNvPr id="4" name="Picture 3" descr="dam_t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96" y="1830388"/>
            <a:ext cx="5932779" cy="2716212"/>
          </a:xfrm>
          <a:prstGeom prst="rect">
            <a:avLst/>
          </a:prstGeom>
        </p:spPr>
      </p:pic>
      <p:pic>
        <p:nvPicPr>
          <p:cNvPr id="5" name="dam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4653151"/>
            <a:ext cx="3926974" cy="2103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2300" y="52705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Define a </a:t>
            </a:r>
            <a:r>
              <a:rPr lang="en-US" dirty="0" smtClean="0">
                <a:solidFill>
                  <a:srgbClr val="FF0000"/>
                </a:solidFill>
              </a:rPr>
              <a:t>Sudden Increase Score </a:t>
            </a:r>
            <a:r>
              <a:rPr lang="en-US" dirty="0" smtClean="0"/>
              <a:t>to distinguish dam construction events from other natural events (gradual increases)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4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Detection of Newly Constructed Dams</a:t>
            </a:r>
            <a:endParaRPr lang="en-US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53340" y="889000"/>
            <a:ext cx="2880360" cy="2984500"/>
            <a:chOff x="751840" y="990600"/>
            <a:chExt cx="3230880" cy="3291840"/>
          </a:xfrm>
        </p:grpSpPr>
        <p:pic>
          <p:nvPicPr>
            <p:cNvPr id="6" name="Picture 5" descr="Yaxi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40" y="1752600"/>
              <a:ext cx="327660" cy="1409700"/>
            </a:xfrm>
            <a:prstGeom prst="rect">
              <a:avLst/>
            </a:prstGeom>
          </p:spPr>
        </p:pic>
        <p:pic>
          <p:nvPicPr>
            <p:cNvPr id="5" name="Picture 4" descr="PlotExampl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200" y="990600"/>
              <a:ext cx="3017520" cy="3291840"/>
            </a:xfrm>
            <a:prstGeom prst="rect">
              <a:avLst/>
            </a:prstGeom>
          </p:spPr>
        </p:pic>
      </p:grpSp>
      <p:pic>
        <p:nvPicPr>
          <p:cNvPr id="8" name="Picture 7" descr="ts_notd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2" y="4826640"/>
            <a:ext cx="4109833" cy="1887850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pic>
        <p:nvPicPr>
          <p:cNvPr id="9" name="Picture 8" descr="dam_ts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96" y="4813054"/>
            <a:ext cx="4244942" cy="2011362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pic>
        <p:nvPicPr>
          <p:cNvPr id="10" name="Picture 9" descr="h13v10_I_t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65" y="878384"/>
            <a:ext cx="4191974" cy="1927860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pic>
        <p:nvPicPr>
          <p:cNvPr id="11" name="dam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19761" y="3364742"/>
            <a:ext cx="2579077" cy="1397000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pic>
        <p:nvPicPr>
          <p:cNvPr id="12" name="dam1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81265" y="2857940"/>
            <a:ext cx="2661295" cy="1436452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13" name="Oval 12"/>
          <p:cNvSpPr/>
          <p:nvPr/>
        </p:nvSpPr>
        <p:spPr>
          <a:xfrm>
            <a:off x="1782155" y="889000"/>
            <a:ext cx="280884" cy="280884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185255" y="1605256"/>
            <a:ext cx="280884" cy="280884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12239" y="8955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3239" y="7812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1944" y="440523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1509" y="17141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463171" y="3197676"/>
            <a:ext cx="280884" cy="280884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18655" y="30649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3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0852" y="443490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3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23" name="Straight Arrow Connector 22"/>
          <p:cNvCxnSpPr>
            <a:stCxn id="19" idx="4"/>
          </p:cNvCxnSpPr>
          <p:nvPr/>
        </p:nvCxnSpPr>
        <p:spPr>
          <a:xfrm flipH="1">
            <a:off x="825500" y="3478560"/>
            <a:ext cx="778113" cy="130807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00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4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1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  <p:bldP spid="17" grpId="0"/>
      <p:bldP spid="18" grpId="0"/>
      <p:bldP spid="19" grpId="0" animBg="1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90" y="8539"/>
            <a:ext cx="8967305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Importance of Monitoring Water Dynamics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90" y="754172"/>
            <a:ext cx="9121913" cy="537002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344331" y="5254411"/>
            <a:ext cx="1293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Aral Sea in 2014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331" y="2520159"/>
            <a:ext cx="277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Cedo Caka Lake</a:t>
            </a:r>
          </a:p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Tibet, 1984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9331" y="5276923"/>
            <a:ext cx="1293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Aral Sea in 2000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80310" y="4322866"/>
            <a:ext cx="4309193" cy="2033484"/>
            <a:chOff x="60367" y="1247395"/>
            <a:chExt cx="4309193" cy="20334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868" y="1255204"/>
              <a:ext cx="1467875" cy="1437625"/>
            </a:xfrm>
            <a:prstGeom prst="rect">
              <a:avLst/>
            </a:prstGeom>
          </p:spPr>
        </p:pic>
        <p:pic>
          <p:nvPicPr>
            <p:cNvPr id="21" name="Picture 20" descr="aralsea_tmo_2000238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99" y="1247395"/>
              <a:ext cx="1442898" cy="144289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0367" y="2880769"/>
              <a:ext cx="43091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Assessing the impact of human actions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324740" y="3020410"/>
            <a:ext cx="3355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Understanding interplay with 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climate </a:t>
            </a:r>
            <a:r>
              <a:rPr lang="en-US" sz="2000" b="1" dirty="0"/>
              <a:t>change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15" y="1137496"/>
            <a:ext cx="1466108" cy="14242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188" y="1142630"/>
            <a:ext cx="1458112" cy="141911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385323" y="2509096"/>
            <a:ext cx="1591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Cedo Caka Lake</a:t>
            </a:r>
          </a:p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Tibet, 2011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8182" y="1149707"/>
            <a:ext cx="3719738" cy="2073165"/>
            <a:chOff x="-1238969" y="1625890"/>
            <a:chExt cx="3719738" cy="207316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1789" y="1625890"/>
              <a:ext cx="3307947" cy="175510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1238969" y="3329723"/>
              <a:ext cx="3719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Global projections of water risks (red)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5945" y="3220641"/>
            <a:ext cx="3018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Managing water resources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2823" y="3797597"/>
            <a:ext cx="4528933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Remote Sensing Data</a:t>
            </a:r>
          </a:p>
          <a:p>
            <a:pPr algn="ctr"/>
            <a:endParaRPr lang="en-US" sz="400" b="1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Multi-spectral data</a:t>
            </a:r>
          </a:p>
          <a:p>
            <a:pPr marL="342900" lvl="0" indent="-342900">
              <a:buFont typeface="Arial"/>
              <a:buChar char="•"/>
            </a:pPr>
            <a:endParaRPr lang="en-US" sz="400" dirty="0">
              <a:solidFill>
                <a:prstClr val="black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00" dirty="0" smtClean="0"/>
          </a:p>
          <a:p>
            <a:pPr marL="800100" lvl="1" indent="-342900">
              <a:buFont typeface="Wingdings" charset="2"/>
              <a:buChar char="§"/>
            </a:pPr>
            <a:r>
              <a:rPr lang="en-US" dirty="0" smtClean="0"/>
              <a:t>MODIS (at 500m, from 2000)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dirty="0" smtClean="0"/>
              <a:t>Landsat (at 30m, from 1970s)</a:t>
            </a:r>
          </a:p>
          <a:p>
            <a:pPr marL="342900" lvl="0" indent="-342900">
              <a:buFont typeface="Arial"/>
              <a:buChar char="•"/>
            </a:pPr>
            <a:endParaRPr lang="en-US" sz="400" dirty="0">
              <a:solidFill>
                <a:prstClr val="black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Can be used to classify every location at a given time as water or land (binary classes)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Ground </a:t>
            </a:r>
            <a:r>
              <a:rPr lang="en-US" dirty="0"/>
              <a:t>truth </a:t>
            </a:r>
            <a:r>
              <a:rPr lang="en-US" dirty="0" smtClean="0"/>
              <a:t>on specific dates available </a:t>
            </a:r>
            <a:r>
              <a:rPr lang="en-US" dirty="0"/>
              <a:t>from various </a:t>
            </a:r>
            <a:r>
              <a:rPr lang="en-US" dirty="0" smtClean="0"/>
              <a:t>sources: SRTM, GLWD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362850" y="5727280"/>
            <a:ext cx="1293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Aral Sea in 2014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57850" y="5749792"/>
            <a:ext cx="1293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Aral Sea in 2000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71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403600" y="-114300"/>
            <a:ext cx="8601889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Validating Dam Constructions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-52165" y="57834"/>
            <a:ext cx="33546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Global Reservoir and Dam (</a:t>
            </a:r>
            <a:r>
              <a:rPr lang="en-US" sz="2000" b="1" dirty="0" err="1" smtClean="0"/>
              <a:t>GRanD</a:t>
            </a:r>
            <a:r>
              <a:rPr lang="en-US" sz="2000" b="1" dirty="0" smtClean="0"/>
              <a:t>) Database: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initiative by Global </a:t>
            </a:r>
            <a:r>
              <a:rPr lang="en-US" dirty="0"/>
              <a:t>Water System Project (GWSP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Reports 65 dams globally constructed after 2000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12 new dams in Brazil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32" y="2237670"/>
            <a:ext cx="3202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UMN Approach: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</a:t>
            </a:r>
            <a:r>
              <a:rPr lang="en-US" dirty="0" smtClean="0"/>
              <a:t>134 </a:t>
            </a:r>
            <a:r>
              <a:rPr lang="en-US" dirty="0" smtClean="0"/>
              <a:t>dam constructions after 2000 in Brazil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-38949" y="6289934"/>
            <a:ext cx="3267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Prepared in collaboration with Juan Carlos, Planetary Skin Institute</a:t>
            </a:r>
            <a:endParaRPr lang="en-US" sz="1600" dirty="0"/>
          </a:p>
        </p:txBody>
      </p:sp>
      <p:pic>
        <p:nvPicPr>
          <p:cNvPr id="10" name="Picture 9" descr="non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9" t="13507"/>
          <a:stretch/>
        </p:blipFill>
        <p:spPr>
          <a:xfrm>
            <a:off x="3135096" y="958532"/>
            <a:ext cx="6008903" cy="58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9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403600" y="-114300"/>
            <a:ext cx="8601889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Validating Dam Constructions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-52165" y="57834"/>
            <a:ext cx="33546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Global Reservoir and Dam (</a:t>
            </a:r>
            <a:r>
              <a:rPr lang="en-US" sz="2000" b="1" dirty="0" err="1" smtClean="0"/>
              <a:t>GRanD</a:t>
            </a:r>
            <a:r>
              <a:rPr lang="en-US" sz="2000" b="1" dirty="0" smtClean="0"/>
              <a:t>) Database: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initiative by Global </a:t>
            </a:r>
            <a:r>
              <a:rPr lang="en-US" dirty="0"/>
              <a:t>Water System Project (GWSP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Reports 65 dams globally constructed after 2000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12 new dams in Brazil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32" y="2237670"/>
            <a:ext cx="3202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UMN Approach: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</a:t>
            </a:r>
            <a:r>
              <a:rPr lang="en-US" dirty="0" smtClean="0"/>
              <a:t>134 </a:t>
            </a:r>
            <a:r>
              <a:rPr lang="en-US" dirty="0" smtClean="0"/>
              <a:t>dam constructions after 2000 in Brazil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-38949" y="6289934"/>
            <a:ext cx="3267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Prepared in collaboration with Juan Carlos, Planetary Skin Institute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42815" y="3380358"/>
            <a:ext cx="12556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46EEC"/>
                </a:solidFill>
              </a:rPr>
              <a:t>GRanD</a:t>
            </a:r>
            <a:r>
              <a:rPr lang="en-US" dirty="0" smtClean="0">
                <a:solidFill>
                  <a:srgbClr val="346EEC"/>
                </a:solidFill>
              </a:rPr>
              <a:t> (12)</a:t>
            </a:r>
            <a:endParaRPr lang="en-US" dirty="0">
              <a:solidFill>
                <a:srgbClr val="346EEC"/>
              </a:solidFill>
            </a:endParaRPr>
          </a:p>
        </p:txBody>
      </p:sp>
      <p:cxnSp>
        <p:nvCxnSpPr>
          <p:cNvPr id="26" name="Straight Connector 25"/>
          <p:cNvCxnSpPr>
            <a:stCxn id="25" idx="2"/>
          </p:cNvCxnSpPr>
          <p:nvPr/>
        </p:nvCxnSpPr>
        <p:spPr>
          <a:xfrm flipH="1">
            <a:off x="1456144" y="3749690"/>
            <a:ext cx="14495" cy="374475"/>
          </a:xfrm>
          <a:prstGeom prst="line">
            <a:avLst/>
          </a:prstGeom>
          <a:ln>
            <a:solidFill>
              <a:srgbClr val="346E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image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3" t="13370"/>
          <a:stretch/>
        </p:blipFill>
        <p:spPr>
          <a:xfrm>
            <a:off x="3148728" y="958533"/>
            <a:ext cx="5995272" cy="5852690"/>
          </a:xfrm>
          <a:prstGeom prst="rect">
            <a:avLst/>
          </a:prstGeom>
        </p:spPr>
      </p:pic>
      <p:pic>
        <p:nvPicPr>
          <p:cNvPr id="14" name="Picture 13" descr="pie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0" y="4098509"/>
            <a:ext cx="546492" cy="108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9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403600" y="-114300"/>
            <a:ext cx="8601889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Validating Dam Constructions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-52165" y="57834"/>
            <a:ext cx="33546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Global Reservoir and Dam (</a:t>
            </a:r>
            <a:r>
              <a:rPr lang="en-US" sz="2000" b="1" dirty="0" err="1" smtClean="0"/>
              <a:t>GRanD</a:t>
            </a:r>
            <a:r>
              <a:rPr lang="en-US" sz="2000" b="1" dirty="0" smtClean="0"/>
              <a:t>) Database: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initiative by Global </a:t>
            </a:r>
            <a:r>
              <a:rPr lang="en-US" dirty="0"/>
              <a:t>Water System Project (GWSP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Reports 65 dams globally constructed after 2000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12 new dams in Brazil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32" y="2237670"/>
            <a:ext cx="3202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UMN Approach: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</a:t>
            </a:r>
            <a:r>
              <a:rPr lang="en-US" dirty="0" smtClean="0"/>
              <a:t>134 </a:t>
            </a:r>
            <a:r>
              <a:rPr lang="en-US" dirty="0" smtClean="0"/>
              <a:t>dam constructions after 2000 in Brazil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-38949" y="6289934"/>
            <a:ext cx="3267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Prepared in collaboration with Juan Carlos, Planetary Skin Institute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42815" y="3380358"/>
            <a:ext cx="16224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46EEC"/>
                </a:solidFill>
              </a:rPr>
              <a:t>Only </a:t>
            </a:r>
            <a:r>
              <a:rPr lang="en-US" dirty="0" err="1" smtClean="0">
                <a:solidFill>
                  <a:srgbClr val="346EEC"/>
                </a:solidFill>
              </a:rPr>
              <a:t>GRanD</a:t>
            </a:r>
            <a:r>
              <a:rPr lang="en-US" dirty="0" smtClean="0">
                <a:solidFill>
                  <a:srgbClr val="346EEC"/>
                </a:solidFill>
              </a:rPr>
              <a:t> (5)</a:t>
            </a:r>
            <a:endParaRPr lang="en-US" dirty="0">
              <a:solidFill>
                <a:srgbClr val="346EEC"/>
              </a:solidFill>
            </a:endParaRPr>
          </a:p>
        </p:txBody>
      </p:sp>
      <p:cxnSp>
        <p:nvCxnSpPr>
          <p:cNvPr id="26" name="Straight Connector 25"/>
          <p:cNvCxnSpPr>
            <a:stCxn id="25" idx="2"/>
          </p:cNvCxnSpPr>
          <p:nvPr/>
        </p:nvCxnSpPr>
        <p:spPr>
          <a:xfrm flipH="1">
            <a:off x="1456143" y="3749690"/>
            <a:ext cx="197877" cy="374475"/>
          </a:xfrm>
          <a:prstGeom prst="line">
            <a:avLst/>
          </a:prstGeom>
          <a:ln>
            <a:solidFill>
              <a:srgbClr val="346E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51064" y="3746760"/>
            <a:ext cx="1421111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GRanD</a:t>
            </a:r>
            <a:r>
              <a:rPr lang="en-US" sz="1600" dirty="0" smtClean="0"/>
              <a:t> &amp; UMN</a:t>
            </a:r>
          </a:p>
          <a:p>
            <a:pPr algn="ctr"/>
            <a:r>
              <a:rPr lang="en-US" sz="1600" dirty="0" smtClean="0"/>
              <a:t>(7)</a:t>
            </a:r>
            <a:endParaRPr lang="en-US" sz="16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866373" y="4043443"/>
            <a:ext cx="322872" cy="1506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mag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7" t="13133"/>
          <a:stretch/>
        </p:blipFill>
        <p:spPr>
          <a:xfrm>
            <a:off x="3181108" y="946321"/>
            <a:ext cx="5962891" cy="5852690"/>
          </a:xfrm>
          <a:prstGeom prst="rect">
            <a:avLst/>
          </a:prstGeom>
        </p:spPr>
      </p:pic>
      <p:pic>
        <p:nvPicPr>
          <p:cNvPr id="16" name="Picture 15" descr="pie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25" y="4098509"/>
            <a:ext cx="546492" cy="10838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034" y="5208302"/>
            <a:ext cx="2800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Missing run-of-the-river dams with small water storage ( &lt; 2.5 km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93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ie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9" y="4098509"/>
            <a:ext cx="1091899" cy="1853535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403600" y="-114300"/>
            <a:ext cx="8601889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Validating Dam Constructions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-52165" y="57834"/>
            <a:ext cx="33546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Global Reservoir and Dam (</a:t>
            </a:r>
            <a:r>
              <a:rPr lang="en-US" sz="2000" b="1" dirty="0" err="1" smtClean="0"/>
              <a:t>GRanD</a:t>
            </a:r>
            <a:r>
              <a:rPr lang="en-US" sz="2000" b="1" dirty="0" smtClean="0"/>
              <a:t>) Database: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initiative by Global </a:t>
            </a:r>
            <a:r>
              <a:rPr lang="en-US" dirty="0"/>
              <a:t>Water System Project (GWSP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Reports 65 dams globally constructed after 2000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12 new dams in Brazil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32" y="2237670"/>
            <a:ext cx="3202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UMN Approach: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</a:t>
            </a:r>
            <a:r>
              <a:rPr lang="en-US" dirty="0" smtClean="0"/>
              <a:t>134 </a:t>
            </a:r>
            <a:r>
              <a:rPr lang="en-US" dirty="0" smtClean="0"/>
              <a:t>dam constructions after 2000 in Brazil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-38949" y="6289934"/>
            <a:ext cx="3267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Prepared in collaboration with Juan Carlos, Planetary Skin Institute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42815" y="3380358"/>
            <a:ext cx="16224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46EEC"/>
                </a:solidFill>
              </a:rPr>
              <a:t>Only </a:t>
            </a:r>
            <a:r>
              <a:rPr lang="en-US" dirty="0" err="1" smtClean="0">
                <a:solidFill>
                  <a:srgbClr val="346EEC"/>
                </a:solidFill>
              </a:rPr>
              <a:t>GRanD</a:t>
            </a:r>
            <a:r>
              <a:rPr lang="en-US" dirty="0" smtClean="0">
                <a:solidFill>
                  <a:srgbClr val="346EEC"/>
                </a:solidFill>
              </a:rPr>
              <a:t> (5)</a:t>
            </a:r>
            <a:endParaRPr lang="en-US" dirty="0">
              <a:solidFill>
                <a:srgbClr val="346EEC"/>
              </a:solidFill>
            </a:endParaRPr>
          </a:p>
        </p:txBody>
      </p:sp>
      <p:cxnSp>
        <p:nvCxnSpPr>
          <p:cNvPr id="26" name="Straight Connector 25"/>
          <p:cNvCxnSpPr>
            <a:stCxn id="25" idx="2"/>
          </p:cNvCxnSpPr>
          <p:nvPr/>
        </p:nvCxnSpPr>
        <p:spPr>
          <a:xfrm flipH="1">
            <a:off x="1456143" y="3749690"/>
            <a:ext cx="197877" cy="374475"/>
          </a:xfrm>
          <a:prstGeom prst="line">
            <a:avLst/>
          </a:prstGeom>
          <a:ln>
            <a:solidFill>
              <a:srgbClr val="346E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51064" y="3746760"/>
            <a:ext cx="1421111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GRanD</a:t>
            </a:r>
            <a:r>
              <a:rPr lang="en-US" sz="1600" dirty="0" smtClean="0"/>
              <a:t> &amp; UMN</a:t>
            </a:r>
          </a:p>
          <a:p>
            <a:pPr algn="ctr"/>
            <a:r>
              <a:rPr lang="en-US" sz="1600" dirty="0" smtClean="0"/>
              <a:t>(7)</a:t>
            </a:r>
            <a:endParaRPr lang="en-US" sz="16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866373" y="4043443"/>
            <a:ext cx="322872" cy="1506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55292" y="4709942"/>
            <a:ext cx="103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Reported by CBDB</a:t>
            </a:r>
          </a:p>
          <a:p>
            <a:pPr algn="ctr"/>
            <a:r>
              <a:rPr lang="en-US" sz="1600" dirty="0" smtClean="0"/>
              <a:t>(44)</a:t>
            </a:r>
            <a:endParaRPr lang="en-US" sz="1600" dirty="0"/>
          </a:p>
        </p:txBody>
      </p:sp>
      <p:pic>
        <p:nvPicPr>
          <p:cNvPr id="14" name="Picture 13" descr="image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7" t="13133"/>
          <a:stretch/>
        </p:blipFill>
        <p:spPr>
          <a:xfrm>
            <a:off x="3181108" y="958532"/>
            <a:ext cx="5962891" cy="58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9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ie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9" y="4085315"/>
            <a:ext cx="1844064" cy="216874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403600" y="-114300"/>
            <a:ext cx="8601889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Validating Dam Constructions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-52165" y="57834"/>
            <a:ext cx="33546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Global Reservoir and Dam (</a:t>
            </a:r>
            <a:r>
              <a:rPr lang="en-US" sz="2000" b="1" dirty="0" err="1" smtClean="0"/>
              <a:t>GRanD</a:t>
            </a:r>
            <a:r>
              <a:rPr lang="en-US" sz="2000" b="1" dirty="0" smtClean="0"/>
              <a:t>) Database: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initiative by Global </a:t>
            </a:r>
            <a:r>
              <a:rPr lang="en-US" dirty="0"/>
              <a:t>Water System Project (GWSP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Reports 65 dams globally constructed after 2000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12 new dams in Brazil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32" y="2237670"/>
            <a:ext cx="3202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UMN Approach: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</a:t>
            </a:r>
            <a:r>
              <a:rPr lang="en-US" dirty="0" smtClean="0"/>
              <a:t>134 </a:t>
            </a:r>
            <a:r>
              <a:rPr lang="en-US" dirty="0" smtClean="0"/>
              <a:t>dam constructions after 2000 in Brazil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-38949" y="6289934"/>
            <a:ext cx="3267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Prepared in collaboration with Juan Carlos, Planetary Skin Institute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42815" y="3380358"/>
            <a:ext cx="16224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46EEC"/>
                </a:solidFill>
              </a:rPr>
              <a:t>Only </a:t>
            </a:r>
            <a:r>
              <a:rPr lang="en-US" dirty="0" err="1" smtClean="0">
                <a:solidFill>
                  <a:srgbClr val="346EEC"/>
                </a:solidFill>
              </a:rPr>
              <a:t>GRanD</a:t>
            </a:r>
            <a:r>
              <a:rPr lang="en-US" dirty="0" smtClean="0">
                <a:solidFill>
                  <a:srgbClr val="346EEC"/>
                </a:solidFill>
              </a:rPr>
              <a:t> (5)</a:t>
            </a:r>
            <a:endParaRPr lang="en-US" dirty="0">
              <a:solidFill>
                <a:srgbClr val="346EEC"/>
              </a:solidFill>
            </a:endParaRPr>
          </a:p>
        </p:txBody>
      </p:sp>
      <p:cxnSp>
        <p:nvCxnSpPr>
          <p:cNvPr id="26" name="Straight Connector 25"/>
          <p:cNvCxnSpPr>
            <a:stCxn id="25" idx="2"/>
          </p:cNvCxnSpPr>
          <p:nvPr/>
        </p:nvCxnSpPr>
        <p:spPr>
          <a:xfrm flipH="1">
            <a:off x="1456143" y="3749690"/>
            <a:ext cx="197877" cy="374475"/>
          </a:xfrm>
          <a:prstGeom prst="line">
            <a:avLst/>
          </a:prstGeom>
          <a:ln>
            <a:solidFill>
              <a:srgbClr val="346E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51064" y="3746760"/>
            <a:ext cx="1421111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GRanD</a:t>
            </a:r>
            <a:r>
              <a:rPr lang="en-US" sz="1600" dirty="0" smtClean="0"/>
              <a:t> &amp; UMN</a:t>
            </a:r>
          </a:p>
          <a:p>
            <a:pPr algn="ctr"/>
            <a:r>
              <a:rPr lang="en-US" sz="1600" dirty="0" smtClean="0"/>
              <a:t>(7)</a:t>
            </a:r>
            <a:endParaRPr lang="en-US" sz="16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866373" y="4043443"/>
            <a:ext cx="322872" cy="1506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55292" y="4709942"/>
            <a:ext cx="103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Reported by CBDB</a:t>
            </a:r>
          </a:p>
          <a:p>
            <a:pPr algn="ctr"/>
            <a:r>
              <a:rPr lang="en-US" sz="1600" dirty="0" smtClean="0"/>
              <a:t>(44)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908203" y="5582403"/>
            <a:ext cx="1302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Agriculture Dams (</a:t>
            </a:r>
            <a:r>
              <a:rPr lang="en-US" sz="1600" dirty="0" smtClean="0"/>
              <a:t>32)</a:t>
            </a:r>
            <a:endParaRPr lang="en-US" sz="1600" dirty="0"/>
          </a:p>
        </p:txBody>
      </p:sp>
      <p:pic>
        <p:nvPicPr>
          <p:cNvPr id="16" name="Picture 15" descr="image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3" t="13370"/>
          <a:stretch/>
        </p:blipFill>
        <p:spPr>
          <a:xfrm>
            <a:off x="3148729" y="958533"/>
            <a:ext cx="5995272" cy="58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3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pie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085314"/>
            <a:ext cx="2159439" cy="216874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403600" y="-114300"/>
            <a:ext cx="8601889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Validating Dam Constructions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-52165" y="57834"/>
            <a:ext cx="33546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Global Reservoir and Dam (</a:t>
            </a:r>
            <a:r>
              <a:rPr lang="en-US" sz="2000" b="1" dirty="0" err="1" smtClean="0"/>
              <a:t>GRanD</a:t>
            </a:r>
            <a:r>
              <a:rPr lang="en-US" sz="2000" b="1" dirty="0" smtClean="0"/>
              <a:t>) Database: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initiative by Global </a:t>
            </a:r>
            <a:r>
              <a:rPr lang="en-US" dirty="0"/>
              <a:t>Water System Project (GWSP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Reports 65 dams globally constructed after 2000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12 new dams in Brazil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32" y="2237670"/>
            <a:ext cx="3202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UMN Approach: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</a:t>
            </a:r>
            <a:r>
              <a:rPr lang="en-US" dirty="0" smtClean="0"/>
              <a:t>134 </a:t>
            </a:r>
            <a:r>
              <a:rPr lang="en-US" dirty="0" smtClean="0"/>
              <a:t>dam constructions after 2000 in Brazil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-38949" y="6289934"/>
            <a:ext cx="3267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Prepared in collaboration with Juan Carlos, Planetary Skin Institute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42815" y="3380358"/>
            <a:ext cx="16224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46EEC"/>
                </a:solidFill>
              </a:rPr>
              <a:t>Only </a:t>
            </a:r>
            <a:r>
              <a:rPr lang="en-US" dirty="0" err="1" smtClean="0">
                <a:solidFill>
                  <a:srgbClr val="346EEC"/>
                </a:solidFill>
              </a:rPr>
              <a:t>GRanD</a:t>
            </a:r>
            <a:r>
              <a:rPr lang="en-US" dirty="0" smtClean="0">
                <a:solidFill>
                  <a:srgbClr val="346EEC"/>
                </a:solidFill>
              </a:rPr>
              <a:t> (5)</a:t>
            </a:r>
            <a:endParaRPr lang="en-US" dirty="0">
              <a:solidFill>
                <a:srgbClr val="346EEC"/>
              </a:solidFill>
            </a:endParaRPr>
          </a:p>
        </p:txBody>
      </p:sp>
      <p:cxnSp>
        <p:nvCxnSpPr>
          <p:cNvPr id="26" name="Straight Connector 25"/>
          <p:cNvCxnSpPr>
            <a:stCxn id="25" idx="2"/>
          </p:cNvCxnSpPr>
          <p:nvPr/>
        </p:nvCxnSpPr>
        <p:spPr>
          <a:xfrm flipH="1">
            <a:off x="1456143" y="3749690"/>
            <a:ext cx="197877" cy="374475"/>
          </a:xfrm>
          <a:prstGeom prst="line">
            <a:avLst/>
          </a:prstGeom>
          <a:ln>
            <a:solidFill>
              <a:srgbClr val="346E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51064" y="3746760"/>
            <a:ext cx="1421111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GRanD</a:t>
            </a:r>
            <a:r>
              <a:rPr lang="en-US" sz="1600" dirty="0" smtClean="0"/>
              <a:t> &amp; UMN</a:t>
            </a:r>
          </a:p>
          <a:p>
            <a:pPr algn="ctr"/>
            <a:r>
              <a:rPr lang="en-US" sz="1600" dirty="0" smtClean="0"/>
              <a:t>(7)</a:t>
            </a:r>
            <a:endParaRPr lang="en-US" sz="16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866373" y="4043443"/>
            <a:ext cx="322872" cy="1506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55292" y="4709942"/>
            <a:ext cx="103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Reported by CBDB</a:t>
            </a:r>
          </a:p>
          <a:p>
            <a:pPr algn="ctr"/>
            <a:r>
              <a:rPr lang="en-US" sz="1600" dirty="0" smtClean="0"/>
              <a:t>(44)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908203" y="5582403"/>
            <a:ext cx="1302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Agriculture Dams (</a:t>
            </a:r>
            <a:r>
              <a:rPr lang="en-US" sz="1600" dirty="0" smtClean="0"/>
              <a:t>32)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1460958" y="4709942"/>
            <a:ext cx="1302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Hydro</a:t>
            </a:r>
          </a:p>
          <a:p>
            <a:pPr algn="ctr"/>
            <a:r>
              <a:rPr lang="en-US" sz="1600" dirty="0" smtClean="0"/>
              <a:t> Dams (</a:t>
            </a:r>
            <a:r>
              <a:rPr lang="en-US" sz="1600" dirty="0" smtClean="0"/>
              <a:t>41)</a:t>
            </a:r>
            <a:endParaRPr lang="en-US" sz="1600" dirty="0"/>
          </a:p>
        </p:txBody>
      </p:sp>
      <p:pic>
        <p:nvPicPr>
          <p:cNvPr id="18" name="Picture 17" descr="image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7" t="13607"/>
          <a:stretch/>
        </p:blipFill>
        <p:spPr>
          <a:xfrm>
            <a:off x="3148336" y="958532"/>
            <a:ext cx="5995663" cy="58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3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pie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5" y="4085314"/>
            <a:ext cx="2156474" cy="2165769"/>
          </a:xfrm>
          <a:prstGeom prst="rect">
            <a:avLst/>
          </a:prstGeom>
        </p:spPr>
      </p:pic>
      <p:pic>
        <p:nvPicPr>
          <p:cNvPr id="4" name="Picture 3" descr="image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7" t="13845"/>
          <a:stretch/>
        </p:blipFill>
        <p:spPr>
          <a:xfrm>
            <a:off x="3131816" y="958533"/>
            <a:ext cx="6012184" cy="5852690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403600" y="-114300"/>
            <a:ext cx="8601889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Validating Dam Constructions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-52165" y="57834"/>
            <a:ext cx="33546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Global Reservoir and Dam (</a:t>
            </a:r>
            <a:r>
              <a:rPr lang="en-US" sz="2000" b="1" dirty="0" err="1" smtClean="0"/>
              <a:t>GRanD</a:t>
            </a:r>
            <a:r>
              <a:rPr lang="en-US" sz="2000" b="1" dirty="0" smtClean="0"/>
              <a:t>) Database: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initiative by Global </a:t>
            </a:r>
            <a:r>
              <a:rPr lang="en-US" dirty="0"/>
              <a:t>Water System Project (GWSP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Reports 65 dams globally constructed after 2000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12 new dams in Brazil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32" y="2237670"/>
            <a:ext cx="3202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UMN Approach: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</a:t>
            </a:r>
            <a:r>
              <a:rPr lang="en-US" dirty="0" smtClean="0"/>
              <a:t>134 </a:t>
            </a:r>
            <a:r>
              <a:rPr lang="en-US" dirty="0" smtClean="0"/>
              <a:t>dam constructions after 2000 in Brazil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pic>
        <p:nvPicPr>
          <p:cNvPr id="23" name="Picture 22" descr="pie5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085314"/>
            <a:ext cx="2159439" cy="216874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-38949" y="6289934"/>
            <a:ext cx="3267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Prepared in collaboration with Juan Carlos, Planetary Skin Institute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42815" y="3380358"/>
            <a:ext cx="16224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46EEC"/>
                </a:solidFill>
              </a:rPr>
              <a:t>Only </a:t>
            </a:r>
            <a:r>
              <a:rPr lang="en-US" dirty="0" err="1" smtClean="0">
                <a:solidFill>
                  <a:srgbClr val="346EEC"/>
                </a:solidFill>
              </a:rPr>
              <a:t>GRanD</a:t>
            </a:r>
            <a:r>
              <a:rPr lang="en-US" dirty="0" smtClean="0">
                <a:solidFill>
                  <a:srgbClr val="346EEC"/>
                </a:solidFill>
              </a:rPr>
              <a:t> (5)</a:t>
            </a:r>
            <a:endParaRPr lang="en-US" dirty="0">
              <a:solidFill>
                <a:srgbClr val="346EEC"/>
              </a:solidFill>
            </a:endParaRPr>
          </a:p>
        </p:txBody>
      </p:sp>
      <p:cxnSp>
        <p:nvCxnSpPr>
          <p:cNvPr id="26" name="Straight Connector 25"/>
          <p:cNvCxnSpPr>
            <a:stCxn id="25" idx="2"/>
          </p:cNvCxnSpPr>
          <p:nvPr/>
        </p:nvCxnSpPr>
        <p:spPr>
          <a:xfrm flipH="1">
            <a:off x="1456143" y="3749690"/>
            <a:ext cx="197877" cy="374475"/>
          </a:xfrm>
          <a:prstGeom prst="line">
            <a:avLst/>
          </a:prstGeom>
          <a:ln>
            <a:solidFill>
              <a:srgbClr val="346E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92636" y="3660547"/>
            <a:ext cx="839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67207F"/>
                </a:solidFill>
              </a:rPr>
              <a:t>Mining</a:t>
            </a:r>
          </a:p>
          <a:p>
            <a:pPr algn="ctr"/>
            <a:r>
              <a:rPr lang="en-US" dirty="0" smtClean="0">
                <a:solidFill>
                  <a:srgbClr val="67207F"/>
                </a:solidFill>
              </a:rPr>
              <a:t>(10)</a:t>
            </a:r>
            <a:endParaRPr lang="en-US" dirty="0">
              <a:solidFill>
                <a:srgbClr val="67207F"/>
              </a:solidFill>
            </a:endParaRPr>
          </a:p>
        </p:txBody>
      </p:sp>
      <p:cxnSp>
        <p:nvCxnSpPr>
          <p:cNvPr id="28" name="Straight Connector 27"/>
          <p:cNvCxnSpPr>
            <a:stCxn id="27" idx="1"/>
          </p:cNvCxnSpPr>
          <p:nvPr/>
        </p:nvCxnSpPr>
        <p:spPr>
          <a:xfrm flipH="1">
            <a:off x="1849452" y="3983713"/>
            <a:ext cx="443184" cy="177753"/>
          </a:xfrm>
          <a:prstGeom prst="line">
            <a:avLst/>
          </a:prstGeom>
          <a:ln>
            <a:solidFill>
              <a:srgbClr val="6720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51064" y="3746760"/>
            <a:ext cx="1421111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GRanD</a:t>
            </a:r>
            <a:r>
              <a:rPr lang="en-US" sz="1600" dirty="0" smtClean="0"/>
              <a:t> &amp; UMN</a:t>
            </a:r>
          </a:p>
          <a:p>
            <a:pPr algn="ctr"/>
            <a:r>
              <a:rPr lang="en-US" sz="1600" dirty="0" smtClean="0"/>
              <a:t>(7)</a:t>
            </a:r>
            <a:endParaRPr lang="en-US" sz="16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866373" y="4043443"/>
            <a:ext cx="322872" cy="1506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55292" y="4709942"/>
            <a:ext cx="103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Reported by CBDB</a:t>
            </a:r>
          </a:p>
          <a:p>
            <a:pPr algn="ctr"/>
            <a:r>
              <a:rPr lang="en-US" sz="1600" dirty="0" smtClean="0"/>
              <a:t>(44)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908203" y="5582403"/>
            <a:ext cx="1302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Agriculture Dams (</a:t>
            </a:r>
            <a:r>
              <a:rPr lang="en-US" sz="1600" dirty="0" smtClean="0"/>
              <a:t>32)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1460958" y="4709942"/>
            <a:ext cx="1302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Hydro</a:t>
            </a:r>
          </a:p>
          <a:p>
            <a:pPr algn="ctr"/>
            <a:r>
              <a:rPr lang="en-US" sz="1600" dirty="0" smtClean="0"/>
              <a:t> Dams (</a:t>
            </a:r>
            <a:r>
              <a:rPr lang="en-US" sz="1600" dirty="0" smtClean="0"/>
              <a:t>41)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9302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693" y="1638684"/>
            <a:ext cx="8826478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cs typeface="Calibri"/>
              </a:rPr>
              <a:t>Team UMN:</a:t>
            </a:r>
          </a:p>
          <a:p>
            <a:pPr lvl="1"/>
            <a:r>
              <a:rPr lang="en-US" dirty="0" err="1">
                <a:cs typeface="Calibri"/>
              </a:rPr>
              <a:t>Ankush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Khandelwal</a:t>
            </a:r>
            <a:r>
              <a:rPr lang="en-US" dirty="0">
                <a:cs typeface="Calibri"/>
              </a:rPr>
              <a:t>, Xi Chen, </a:t>
            </a:r>
            <a:r>
              <a:rPr lang="en-US" dirty="0" err="1">
                <a:cs typeface="Calibri"/>
              </a:rPr>
              <a:t>Varun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Mithal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Yizheng</a:t>
            </a:r>
            <a:r>
              <a:rPr lang="en-US" dirty="0">
                <a:cs typeface="Calibri"/>
              </a:rPr>
              <a:t> Ding, Robert </a:t>
            </a:r>
            <a:r>
              <a:rPr lang="en-US" dirty="0" err="1">
                <a:cs typeface="Calibri"/>
              </a:rPr>
              <a:t>Leuenberger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Kenson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Cai</a:t>
            </a:r>
            <a:r>
              <a:rPr lang="en-US" dirty="0">
                <a:cs typeface="Calibri"/>
              </a:rPr>
              <a:t>, Eric </a:t>
            </a:r>
            <a:r>
              <a:rPr lang="en-US" dirty="0" err="1">
                <a:cs typeface="Calibri"/>
              </a:rPr>
              <a:t>Mccaleb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Vipin</a:t>
            </a:r>
            <a:r>
              <a:rPr lang="en-US" dirty="0">
                <a:cs typeface="Calibri"/>
              </a:rPr>
              <a:t> </a:t>
            </a:r>
            <a:r>
              <a:rPr lang="en-US" dirty="0" smtClean="0">
                <a:cs typeface="Calibri"/>
              </a:rPr>
              <a:t>Kumar</a:t>
            </a:r>
          </a:p>
          <a:p>
            <a:pPr lvl="1"/>
            <a:endParaRPr lang="en-US" sz="3800" dirty="0" smtClean="0">
              <a:cs typeface="Calibri"/>
            </a:endParaRPr>
          </a:p>
          <a:p>
            <a:r>
              <a:rPr lang="en-US" dirty="0" smtClean="0">
                <a:cs typeface="Calibri"/>
              </a:rPr>
              <a:t>Collaborators:</a:t>
            </a:r>
          </a:p>
          <a:p>
            <a:pPr lvl="1"/>
            <a:r>
              <a:rPr lang="en-US" dirty="0" smtClean="0">
                <a:cs typeface="Calibri"/>
              </a:rPr>
              <a:t>Institute on Environment, UMN: Kate </a:t>
            </a:r>
            <a:r>
              <a:rPr lang="en-US" dirty="0" err="1" smtClean="0">
                <a:cs typeface="Calibri"/>
              </a:rPr>
              <a:t>Brauman</a:t>
            </a:r>
            <a:endParaRPr lang="en-US" dirty="0" smtClean="0">
              <a:cs typeface="Calibri"/>
            </a:endParaRPr>
          </a:p>
          <a:p>
            <a:pPr lvl="1"/>
            <a:r>
              <a:rPr lang="en-US" dirty="0" smtClean="0">
                <a:cs typeface="Calibri"/>
              </a:rPr>
              <a:t>Planetary </a:t>
            </a:r>
            <a:r>
              <a:rPr lang="en-US" dirty="0">
                <a:cs typeface="Calibri"/>
              </a:rPr>
              <a:t>Skin </a:t>
            </a:r>
            <a:r>
              <a:rPr lang="en-US" dirty="0" smtClean="0">
                <a:cs typeface="Calibri"/>
              </a:rPr>
              <a:t>Institute: Juan </a:t>
            </a:r>
            <a:r>
              <a:rPr lang="en-US" dirty="0">
                <a:cs typeface="Calibri"/>
              </a:rPr>
              <a:t>Carlos </a:t>
            </a:r>
            <a:r>
              <a:rPr lang="en-US" dirty="0" err="1">
                <a:cs typeface="Calibri"/>
              </a:rPr>
              <a:t>Castilla</a:t>
            </a:r>
            <a:r>
              <a:rPr lang="en-US" dirty="0">
                <a:cs typeface="Calibri"/>
              </a:rPr>
              <a:t>-Rubio, Fabio </a:t>
            </a:r>
            <a:r>
              <a:rPr lang="en-US" dirty="0" err="1">
                <a:cs typeface="Calibri"/>
              </a:rPr>
              <a:t>Faria</a:t>
            </a:r>
            <a:endParaRPr lang="en-US" dirty="0">
              <a:cs typeface="Calibri"/>
            </a:endParaRPr>
          </a:p>
          <a:p>
            <a:endParaRPr lang="en-US" sz="1300" dirty="0" smtClean="0">
              <a:cs typeface="Calibri"/>
            </a:endParaRPr>
          </a:p>
          <a:p>
            <a:endParaRPr lang="en-US" sz="1300" dirty="0" smtClean="0">
              <a:cs typeface="Calibri"/>
            </a:endParaRPr>
          </a:p>
          <a:p>
            <a:r>
              <a:rPr lang="en-US" dirty="0" smtClean="0">
                <a:cs typeface="Calibri"/>
              </a:rPr>
              <a:t>Funding</a:t>
            </a:r>
            <a:r>
              <a:rPr lang="en-US" dirty="0">
                <a:cs typeface="Calibri"/>
              </a:rPr>
              <a:t>:</a:t>
            </a:r>
          </a:p>
          <a:p>
            <a:pPr lvl="1"/>
            <a:r>
              <a:rPr lang="en-US" dirty="0">
                <a:cs typeface="Calibri"/>
              </a:rPr>
              <a:t>National Science Foundation Awards 1029711 and 0905581</a:t>
            </a:r>
          </a:p>
          <a:p>
            <a:pPr lvl="1"/>
            <a:r>
              <a:rPr lang="en-US" dirty="0">
                <a:cs typeface="Calibri"/>
              </a:rPr>
              <a:t>NASA Award NNX12AP37G</a:t>
            </a:r>
          </a:p>
          <a:p>
            <a:pPr lvl="1"/>
            <a:r>
              <a:rPr lang="en-US" dirty="0">
                <a:cs typeface="Calibri"/>
              </a:rPr>
              <a:t>Doctoral Dissertation Fellowship and UMII Informatics Fellowship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04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837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489" y="1936083"/>
            <a:ext cx="8482086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are the types of changes/patterns in surface water dynamics that we can monitor using remote sensing data?</a:t>
            </a:r>
          </a:p>
          <a:p>
            <a:endParaRPr lang="en-US" sz="1200" dirty="0" smtClean="0"/>
          </a:p>
          <a:p>
            <a:r>
              <a:rPr lang="en-US" sz="2400" dirty="0" smtClean="0"/>
              <a:t>How </a:t>
            </a:r>
            <a:r>
              <a:rPr lang="en-US" sz="2400" dirty="0"/>
              <a:t>can </a:t>
            </a:r>
            <a:r>
              <a:rPr lang="en-US" sz="2400" dirty="0" smtClean="0"/>
              <a:t>we use this </a:t>
            </a:r>
            <a:r>
              <a:rPr lang="en-US" sz="2400" dirty="0"/>
              <a:t>system </a:t>
            </a:r>
            <a:r>
              <a:rPr lang="en-US" sz="2400" dirty="0" smtClean="0"/>
              <a:t>to analyze </a:t>
            </a:r>
            <a:r>
              <a:rPr lang="en-US" sz="2400" dirty="0"/>
              <a:t>the impact of </a:t>
            </a:r>
            <a:r>
              <a:rPr lang="en-US" sz="2400" dirty="0" smtClean="0"/>
              <a:t>human </a:t>
            </a:r>
            <a:r>
              <a:rPr lang="en-US" sz="2400" dirty="0"/>
              <a:t>actions </a:t>
            </a:r>
            <a:r>
              <a:rPr lang="en-US" sz="2400" dirty="0" smtClean="0"/>
              <a:t>(e.g. dam constructions) on </a:t>
            </a:r>
            <a:r>
              <a:rPr lang="en-US" sz="2400" dirty="0"/>
              <a:t>water </a:t>
            </a:r>
            <a:r>
              <a:rPr lang="en-US" sz="2400" dirty="0" smtClean="0"/>
              <a:t>resources?</a:t>
            </a:r>
            <a:endParaRPr lang="en-US" sz="2400" dirty="0"/>
          </a:p>
          <a:p>
            <a:pPr lvl="0"/>
            <a:endParaRPr lang="en-US" sz="1200" dirty="0">
              <a:solidFill>
                <a:prstClr val="black"/>
              </a:solidFill>
            </a:endParaRPr>
          </a:p>
          <a:p>
            <a:r>
              <a:rPr lang="en-US" sz="2400" dirty="0" smtClean="0"/>
              <a:t>Can we couple this with surface hydrology models to estimate river flow, discharge volume, etc.?</a:t>
            </a:r>
            <a:endParaRPr lang="en-US" sz="2400" dirty="0"/>
          </a:p>
          <a:p>
            <a:pPr lvl="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2896" y="5640404"/>
            <a:ext cx="5391156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hlinkClick r:id="rId2"/>
              </a:rPr>
              <a:t>http://z.umn.edu/monitoringwater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56479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Challenges for Supervised Learning Methods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24424" y="1169984"/>
            <a:ext cx="4754040" cy="4373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Challenge 1: Heterogeneity in space and time</a:t>
            </a:r>
          </a:p>
          <a:p>
            <a:pPr lvl="1"/>
            <a:r>
              <a:rPr lang="en-US" sz="2000" dirty="0" smtClean="0"/>
              <a:t>Water and land bodies look different in different regions of the world</a:t>
            </a:r>
          </a:p>
          <a:p>
            <a:pPr lvl="1"/>
            <a:r>
              <a:rPr lang="en-US" sz="2000" dirty="0" smtClean="0"/>
              <a:t>Same water body can look different at different time-instances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pPr lvl="1"/>
            <a:endParaRPr lang="en-US" sz="2000" dirty="0" smtClean="0">
              <a:latin typeface="Arial"/>
              <a:cs typeface="Arial"/>
            </a:endParaRPr>
          </a:p>
          <a:p>
            <a:pPr lvl="1"/>
            <a:endParaRPr lang="en-US" sz="2000" dirty="0">
              <a:latin typeface="Arial"/>
              <a:cs typeface="Arial"/>
            </a:endParaRPr>
          </a:p>
        </p:txBody>
      </p:sp>
      <p:pic>
        <p:nvPicPr>
          <p:cNvPr id="47" name="Picture 46" descr="h20v05-eps-converted-to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5" y="3461202"/>
            <a:ext cx="1276471" cy="132302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2483" y="4777924"/>
            <a:ext cx="1812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Great Bitter Lake, Egypt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42172" y="4792052"/>
            <a:ext cx="1552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Lake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Tana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Ethiopia 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31152" y="4777924"/>
            <a:ext cx="1370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Lake Abbe, Africa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026" y="3461202"/>
            <a:ext cx="1253512" cy="130162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990" y="3461202"/>
            <a:ext cx="1402537" cy="130162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62" y="5276306"/>
            <a:ext cx="1497341" cy="108276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62235" y="6334854"/>
            <a:ext cx="424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Mar Chiquita Lake, Argentina in 2000 (left) and 2012 (right)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Picture 15" descr="spectral_2000_h12v12-eps-converted-to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3" y="5252750"/>
            <a:ext cx="1496424" cy="1082104"/>
          </a:xfrm>
          <a:prstGeom prst="rect">
            <a:avLst/>
          </a:prstGeom>
        </p:spPr>
      </p:pic>
      <p:sp>
        <p:nvSpPr>
          <p:cNvPr id="18" name="Content Placeholder 6"/>
          <p:cNvSpPr txBox="1">
            <a:spLocks/>
          </p:cNvSpPr>
          <p:nvPr/>
        </p:nvSpPr>
        <p:spPr>
          <a:xfrm>
            <a:off x="5116976" y="1173581"/>
            <a:ext cx="4027024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Challenge 2: Data Quality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Noise</a:t>
            </a:r>
            <a:r>
              <a:rPr lang="en-US" sz="2000" dirty="0"/>
              <a:t>: clouds, shadows, atmospheric </a:t>
            </a:r>
            <a:r>
              <a:rPr lang="en-US" sz="2000" dirty="0" smtClean="0"/>
              <a:t>disturbances</a:t>
            </a:r>
            <a:endParaRPr lang="en-US" sz="2000" dirty="0"/>
          </a:p>
          <a:p>
            <a:pPr lvl="1"/>
            <a:r>
              <a:rPr lang="en-US" sz="2000" dirty="0"/>
              <a:t>Missing </a:t>
            </a:r>
            <a:r>
              <a:rPr lang="en-US" sz="2000" dirty="0" smtClean="0"/>
              <a:t>data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pPr lvl="1"/>
            <a:endParaRPr lang="en-US" sz="2000" dirty="0" smtClean="0">
              <a:latin typeface="Arial"/>
              <a:cs typeface="Arial"/>
            </a:endParaRPr>
          </a:p>
          <a:p>
            <a:pPr lvl="1"/>
            <a:endParaRPr lang="en-US" sz="2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1930" y="5996799"/>
            <a:ext cx="2692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Poyang Lake, China </a:t>
            </a:r>
          </a:p>
        </p:txBody>
      </p:sp>
      <p:pic>
        <p:nvPicPr>
          <p:cNvPr id="22" name="Poyang_small_small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7843" r="69861" b="7533"/>
          <a:stretch/>
        </p:blipFill>
        <p:spPr>
          <a:xfrm>
            <a:off x="5874142" y="3462358"/>
            <a:ext cx="2692516" cy="2543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46556" y="6247674"/>
            <a:ext cx="3115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(Pink color shows missing data)</a:t>
            </a:r>
          </a:p>
        </p:txBody>
      </p:sp>
    </p:spTree>
    <p:extLst>
      <p:ext uri="{BB962C8B-B14F-4D97-AF65-F5344CB8AC3E}">
        <p14:creationId xmlns:p14="http://schemas.microsoft.com/office/powerpoint/2010/main" val="295957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6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7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Method Innovations for Monitoring Water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27853" y="1227219"/>
            <a:ext cx="5047137" cy="4373563"/>
          </a:xfrm>
        </p:spPr>
        <p:txBody>
          <a:bodyPr>
            <a:normAutofit/>
          </a:bodyPr>
          <a:lstStyle/>
          <a:p>
            <a:r>
              <a:rPr lang="en-US" sz="2400" b="1" dirty="0"/>
              <a:t>Ensemble Learning Methods for Handling Heterogeneity in </a:t>
            </a:r>
            <a:r>
              <a:rPr lang="en-US" sz="2400" b="1" dirty="0" smtClean="0"/>
              <a:t>Data </a:t>
            </a:r>
            <a:r>
              <a:rPr lang="en-US" sz="2400" baseline="30000" dirty="0" smtClean="0"/>
              <a:t>1,2</a:t>
            </a:r>
            <a:endParaRPr lang="en-US" sz="2400" baseline="30000" dirty="0"/>
          </a:p>
          <a:p>
            <a:endParaRPr lang="en-US" sz="2000" dirty="0">
              <a:latin typeface="Arial"/>
              <a:cs typeface="Arial"/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1471543" y="3689172"/>
            <a:ext cx="613644" cy="613644"/>
            <a:chOff x="2297545" y="2643910"/>
            <a:chExt cx="819728" cy="819728"/>
          </a:xfrm>
        </p:grpSpPr>
        <p:sp>
          <p:nvSpPr>
            <p:cNvPr id="125" name="Oval 124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493813" y="2724733"/>
              <a:ext cx="612386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1</a:t>
              </a:r>
              <a:endParaRPr lang="en-US" sz="2400" baseline="-250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1494633" y="4539205"/>
            <a:ext cx="613644" cy="613644"/>
            <a:chOff x="2297545" y="2643910"/>
            <a:chExt cx="819728" cy="819728"/>
          </a:xfrm>
        </p:grpSpPr>
        <p:sp>
          <p:nvSpPr>
            <p:cNvPr id="128" name="Oval 127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rgbClr val="8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A4E1B"/>
                </a:solidFill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493813" y="2724733"/>
              <a:ext cx="612386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2400" baseline="-25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2</a:t>
              </a:r>
              <a:endParaRPr lang="en-US" sz="2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1506178" y="5434168"/>
            <a:ext cx="613644" cy="613644"/>
            <a:chOff x="2297545" y="2643910"/>
            <a:chExt cx="819728" cy="819728"/>
          </a:xfrm>
        </p:grpSpPr>
        <p:sp>
          <p:nvSpPr>
            <p:cNvPr id="131" name="Oval 130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rgbClr val="FD5A0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482269" y="2724733"/>
              <a:ext cx="612387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2400" baseline="-25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3</a:t>
              </a:r>
              <a:endParaRPr lang="en-US" sz="2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814230" y="2979557"/>
            <a:ext cx="165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Positive Modes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(Water)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465381" y="2981860"/>
            <a:ext cx="1713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Negative Modes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(Land)</a:t>
            </a:r>
            <a:endParaRPr lang="en-US" dirty="0">
              <a:solidFill>
                <a:srgbClr val="3366FF"/>
              </a:solidFill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2643970" y="3687443"/>
            <a:ext cx="643347" cy="613644"/>
            <a:chOff x="2297545" y="2643910"/>
            <a:chExt cx="859407" cy="819728"/>
          </a:xfrm>
        </p:grpSpPr>
        <p:sp>
          <p:nvSpPr>
            <p:cNvPr id="136" name="Oval 135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459179" y="2724733"/>
              <a:ext cx="697773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1</a:t>
              </a:r>
              <a:endParaRPr lang="en-US" sz="2400" baseline="-250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667061" y="4537476"/>
            <a:ext cx="634704" cy="613644"/>
            <a:chOff x="2297545" y="2643910"/>
            <a:chExt cx="847861" cy="819728"/>
          </a:xfrm>
        </p:grpSpPr>
        <p:sp>
          <p:nvSpPr>
            <p:cNvPr id="139" name="Oval 138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A4E1B"/>
                </a:solidFill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447633" y="2713188"/>
              <a:ext cx="697773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2400" baseline="-25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2</a:t>
              </a:r>
              <a:endParaRPr lang="en-US" sz="2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2678605" y="5432439"/>
            <a:ext cx="643347" cy="613644"/>
            <a:chOff x="2297545" y="2643910"/>
            <a:chExt cx="859407" cy="819728"/>
          </a:xfrm>
        </p:grpSpPr>
        <p:sp>
          <p:nvSpPr>
            <p:cNvPr id="142" name="Oval 141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459179" y="2724733"/>
              <a:ext cx="697773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2400" baseline="-25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3</a:t>
              </a:r>
              <a:endParaRPr lang="en-US" sz="2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cxnSp>
        <p:nvCxnSpPr>
          <p:cNvPr id="144" name="Straight Connector 143"/>
          <p:cNvCxnSpPr>
            <a:stCxn id="125" idx="6"/>
            <a:endCxn id="136" idx="2"/>
          </p:cNvCxnSpPr>
          <p:nvPr/>
        </p:nvCxnSpPr>
        <p:spPr>
          <a:xfrm flipV="1">
            <a:off x="2085187" y="3994265"/>
            <a:ext cx="558783" cy="1729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131" idx="6"/>
            <a:endCxn id="139" idx="3"/>
          </p:cNvCxnSpPr>
          <p:nvPr/>
        </p:nvCxnSpPr>
        <p:spPr>
          <a:xfrm flipV="1">
            <a:off x="2119822" y="5061254"/>
            <a:ext cx="637105" cy="679736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125" idx="6"/>
            <a:endCxn id="139" idx="1"/>
          </p:cNvCxnSpPr>
          <p:nvPr/>
        </p:nvCxnSpPr>
        <p:spPr>
          <a:xfrm>
            <a:off x="2085187" y="3995994"/>
            <a:ext cx="671740" cy="631348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206046" y="6208879"/>
            <a:ext cx="35114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/>
              <a:t>1</a:t>
            </a:r>
            <a:r>
              <a:rPr lang="en-US" sz="1600" dirty="0" smtClean="0"/>
              <a:t> Karpatne et al. SDM 2015</a:t>
            </a:r>
          </a:p>
          <a:p>
            <a:r>
              <a:rPr lang="en-US" sz="1600" baseline="30000" dirty="0" smtClean="0"/>
              <a:t>2</a:t>
            </a:r>
            <a:r>
              <a:rPr lang="en-US" sz="1600" dirty="0" smtClean="0"/>
              <a:t> </a:t>
            </a:r>
            <a:r>
              <a:rPr lang="en-US" sz="1600" dirty="0"/>
              <a:t>Karpatne et al. </a:t>
            </a:r>
            <a:r>
              <a:rPr lang="en-US" sz="1600" dirty="0" smtClean="0"/>
              <a:t>ICDM 2015 (submitted)</a:t>
            </a:r>
            <a:endParaRPr lang="en-US" sz="1600" dirty="0"/>
          </a:p>
        </p:txBody>
      </p:sp>
      <p:sp>
        <p:nvSpPr>
          <p:cNvPr id="152" name="Content Placeholder 6"/>
          <p:cNvSpPr txBox="1">
            <a:spLocks/>
          </p:cNvSpPr>
          <p:nvPr/>
        </p:nvSpPr>
        <p:spPr>
          <a:xfrm>
            <a:off x="4811669" y="1222583"/>
            <a:ext cx="434524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Using Physics Guided Labeling to Handle Poor Data Quality</a:t>
            </a:r>
            <a:endParaRPr lang="en-US" sz="2400" baseline="30000" dirty="0" smtClean="0"/>
          </a:p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54" name="Shape 101"/>
          <p:cNvPicPr preferRelativeResize="0"/>
          <p:nvPr/>
        </p:nvPicPr>
        <p:blipFill rotWithShape="1">
          <a:blip r:embed="rId2">
            <a:alphaModFix/>
          </a:blip>
          <a:srcRect l="8900" t="15583" r="9439" b="18885"/>
          <a:stretch/>
        </p:blipFill>
        <p:spPr>
          <a:xfrm>
            <a:off x="4843472" y="2983908"/>
            <a:ext cx="3968401" cy="315986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10"/>
          <p:cNvSpPr txBox="1"/>
          <p:nvPr/>
        </p:nvSpPr>
        <p:spPr>
          <a:xfrm>
            <a:off x="5295327" y="5604020"/>
            <a:ext cx="2965499" cy="35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Elevation        A &gt; B &gt; C &gt; 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852" y="2138218"/>
            <a:ext cx="4897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Learn an ensemble of classifiers to distinguish b/w different pairs of positive and negative modes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5126" y="2150429"/>
            <a:ext cx="3893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 elevation information to constrain physically-consistent labels</a:t>
            </a:r>
            <a:endParaRPr lang="en-US" dirty="0"/>
          </a:p>
        </p:txBody>
      </p:sp>
      <p:sp>
        <p:nvSpPr>
          <p:cNvPr id="158" name="TextBox 157"/>
          <p:cNvSpPr txBox="1"/>
          <p:nvPr/>
        </p:nvSpPr>
        <p:spPr>
          <a:xfrm>
            <a:off x="5206427" y="6207275"/>
            <a:ext cx="3090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Khandelwal</a:t>
            </a:r>
            <a:r>
              <a:rPr lang="en-US" sz="1600" dirty="0" smtClean="0"/>
              <a:t> et al. (in preparation)</a:t>
            </a:r>
          </a:p>
          <a:p>
            <a:r>
              <a:rPr lang="en-US" sz="1600" dirty="0" err="1" smtClean="0"/>
              <a:t>Mithal</a:t>
            </a:r>
            <a:r>
              <a:rPr lang="en-US" sz="1600" dirty="0" smtClean="0"/>
              <a:t> </a:t>
            </a:r>
            <a:r>
              <a:rPr lang="en-US" sz="1600" dirty="0"/>
              <a:t>et al. </a:t>
            </a:r>
            <a:r>
              <a:rPr lang="en-US" sz="1600" dirty="0" smtClean="0"/>
              <a:t>(in preparation)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3265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5" grpId="0"/>
      <p:bldP spid="6" grpId="0"/>
      <p:bldP spid="1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9729"/>
            <a:ext cx="8229600" cy="1360764"/>
          </a:xfrm>
        </p:spPr>
        <p:txBody>
          <a:bodyPr>
            <a:noAutofit/>
          </a:bodyPr>
          <a:lstStyle/>
          <a:p>
            <a:r>
              <a:rPr lang="en-US" sz="3200" dirty="0" smtClean="0"/>
              <a:t>A Global Water Monitoring System </a:t>
            </a:r>
            <a:br>
              <a:rPr lang="en-US" sz="3200" dirty="0" smtClean="0"/>
            </a:br>
            <a:r>
              <a:rPr lang="en-US" sz="3200" dirty="0" smtClean="0">
                <a:hlinkClick r:id="rId2"/>
              </a:rPr>
              <a:t>http</a:t>
            </a:r>
            <a:r>
              <a:rPr lang="en-US" sz="3200" dirty="0">
                <a:hlinkClick r:id="rId2"/>
              </a:rPr>
              <a:t>://z.umn.edu/</a:t>
            </a:r>
            <a:r>
              <a:rPr lang="en-US" sz="3200" dirty="0" smtClean="0">
                <a:hlinkClick r:id="rId2"/>
              </a:rPr>
              <a:t>monitoringwater</a:t>
            </a:r>
            <a:endParaRPr lang="en-US" sz="32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2354540"/>
            <a:ext cx="8450948" cy="4257036"/>
          </a:xfrm>
        </p:spPr>
        <p:txBody>
          <a:bodyPr>
            <a:noAutofit/>
          </a:bodyPr>
          <a:lstStyle/>
          <a:p>
            <a:r>
              <a:rPr lang="en-US" sz="2800" dirty="0"/>
              <a:t>Summary of Capabilities</a:t>
            </a:r>
            <a:r>
              <a:rPr lang="en-US" sz="2800" dirty="0" smtClean="0"/>
              <a:t>:</a:t>
            </a:r>
          </a:p>
          <a:p>
            <a:pPr lvl="1"/>
            <a:endParaRPr lang="en-US" sz="400" dirty="0">
              <a:solidFill>
                <a:prstClr val="black"/>
              </a:solidFill>
            </a:endParaRPr>
          </a:p>
          <a:p>
            <a:pPr lvl="1"/>
            <a:r>
              <a:rPr lang="en-US" sz="2400" dirty="0" smtClean="0"/>
              <a:t>Maps the dynamics of all major water bodies               (surface area &gt; 2.5 km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 in the last 15 years across the world</a:t>
            </a:r>
          </a:p>
          <a:p>
            <a:pPr lvl="1"/>
            <a:endParaRPr lang="en-US" sz="400" dirty="0">
              <a:solidFill>
                <a:prstClr val="black"/>
              </a:solidFill>
            </a:endParaRPr>
          </a:p>
          <a:p>
            <a:pPr lvl="2"/>
            <a:r>
              <a:rPr lang="en-US" sz="2200" dirty="0" smtClean="0"/>
              <a:t>Identifies on-going droughts in Brazil and California</a:t>
            </a:r>
          </a:p>
          <a:p>
            <a:pPr lvl="1"/>
            <a:endParaRPr lang="en-US" sz="400" dirty="0">
              <a:solidFill>
                <a:prstClr val="black"/>
              </a:solidFill>
            </a:endParaRPr>
          </a:p>
          <a:p>
            <a:pPr lvl="1"/>
            <a:r>
              <a:rPr lang="en-US" sz="2400" dirty="0" smtClean="0"/>
              <a:t>Finds changes in river morphology (river meandering, delta erosion)</a:t>
            </a:r>
          </a:p>
          <a:p>
            <a:pPr lvl="1"/>
            <a:endParaRPr lang="en-US" sz="400" dirty="0" smtClean="0"/>
          </a:p>
          <a:p>
            <a:pPr lvl="1"/>
            <a:r>
              <a:rPr lang="en-US" sz="2400" smtClean="0"/>
              <a:t>Detects </a:t>
            </a:r>
            <a:r>
              <a:rPr lang="en-US" sz="2400" dirty="0" smtClean="0"/>
              <a:t>the construction of new dams and reservoirs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035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399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Creating Global Maps of Water Bodies</a:t>
            </a:r>
            <a:endParaRPr lang="en-US" sz="32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91502" y="4746879"/>
            <a:ext cx="7205289" cy="196020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For every pixel (at 500m), compute % of times it is labeled as water across all 15 years (ignoring </a:t>
            </a:r>
            <a:r>
              <a:rPr lang="en-US" sz="2200" dirty="0"/>
              <a:t>missing values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Find water bodies as spatially contiguous groups of          (at least 10) pixels with high % of water time-steps</a:t>
            </a:r>
            <a:endParaRPr lang="en-US" sz="2200" baseline="30000" dirty="0"/>
          </a:p>
        </p:txBody>
      </p:sp>
      <p:pic>
        <p:nvPicPr>
          <p:cNvPr id="26" name="Picture 25" descr="image-04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1" t="6120" r="19737"/>
          <a:stretch/>
        </p:blipFill>
        <p:spPr>
          <a:xfrm>
            <a:off x="1606874" y="1770991"/>
            <a:ext cx="1953548" cy="1892226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perspectiveFront">
              <a:rot lat="0" lon="19800000" rev="0"/>
            </a:camera>
            <a:lightRig rig="threePt" dir="t"/>
          </a:scene3d>
        </p:spPr>
      </p:pic>
      <p:pic>
        <p:nvPicPr>
          <p:cNvPr id="10" name="Picture 9" descr="image-04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1" t="6120" r="19737"/>
          <a:stretch/>
        </p:blipFill>
        <p:spPr>
          <a:xfrm>
            <a:off x="2187064" y="1770991"/>
            <a:ext cx="1953548" cy="1892226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perspectiveFront">
              <a:rot lat="0" lon="19800000" rev="0"/>
            </a:camera>
            <a:lightRig rig="threePt" dir="t"/>
          </a:scene3d>
        </p:spPr>
      </p:pic>
      <p:pic>
        <p:nvPicPr>
          <p:cNvPr id="11" name="Picture 10" descr="image-04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1" t="6120" r="19737"/>
          <a:stretch/>
        </p:blipFill>
        <p:spPr>
          <a:xfrm>
            <a:off x="2767254" y="1770991"/>
            <a:ext cx="1953548" cy="1892226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perspectiveFront">
              <a:rot lat="0" lon="19800000" rev="0"/>
            </a:camera>
            <a:lightRig rig="threePt" dir="t"/>
          </a:scene3d>
        </p:spPr>
      </p:pic>
      <p:pic>
        <p:nvPicPr>
          <p:cNvPr id="12" name="Picture 11" descr="image-04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1" t="6120" r="19737"/>
          <a:stretch/>
        </p:blipFill>
        <p:spPr>
          <a:xfrm>
            <a:off x="4167348" y="1797730"/>
            <a:ext cx="1953548" cy="1892226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perspectiveFront">
              <a:rot lat="0" lon="19800000" rev="0"/>
            </a:camera>
            <a:lightRig rig="threePt" dir="t"/>
          </a:scene3d>
        </p:spPr>
      </p:pic>
      <p:pic>
        <p:nvPicPr>
          <p:cNvPr id="13" name="Picture 12" descr="image-04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1" t="6120" r="19737"/>
          <a:stretch/>
        </p:blipFill>
        <p:spPr>
          <a:xfrm>
            <a:off x="4747538" y="1797730"/>
            <a:ext cx="1953548" cy="1892226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perspectiveFront">
              <a:rot lat="0" lon="19800000" rev="0"/>
            </a:camera>
            <a:lightRig rig="threePt" dir="t"/>
          </a:scene3d>
        </p:spPr>
      </p:pic>
      <p:pic>
        <p:nvPicPr>
          <p:cNvPr id="3" name="Picture 2" descr="image-007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7" t="5824" r="19737"/>
          <a:stretch/>
        </p:blipFill>
        <p:spPr>
          <a:xfrm>
            <a:off x="5337512" y="1797730"/>
            <a:ext cx="1941508" cy="1894989"/>
          </a:xfrm>
          <a:prstGeom prst="rect">
            <a:avLst/>
          </a:prstGeom>
          <a:ln w="31750">
            <a:solidFill>
              <a:schemeClr val="tx1"/>
            </a:solidFill>
          </a:ln>
          <a:scene3d>
            <a:camera prst="perspectiveFront">
              <a:rot lat="0" lon="19200000" rev="0"/>
            </a:camera>
            <a:lightRig rig="threePt" dir="t"/>
          </a:scene3d>
        </p:spPr>
      </p:pic>
      <p:cxnSp>
        <p:nvCxnSpPr>
          <p:cNvPr id="18" name="Straight Arrow Connector 17"/>
          <p:cNvCxnSpPr/>
          <p:nvPr/>
        </p:nvCxnSpPr>
        <p:spPr>
          <a:xfrm>
            <a:off x="1665617" y="4121769"/>
            <a:ext cx="5375771" cy="156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00030" y="3780152"/>
            <a:ext cx="284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(from 2000 to present)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636603" y="2470535"/>
            <a:ext cx="12927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Blue = Water</a:t>
            </a:r>
          </a:p>
          <a:p>
            <a:r>
              <a:rPr lang="en-US" sz="1600" dirty="0" smtClean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rgbClr val="00FF00"/>
                </a:solidFill>
                <a:effectLst/>
              </a:rPr>
              <a:t>Green = Land</a:t>
            </a:r>
            <a:endParaRPr lang="en-US" sz="1600" dirty="0">
              <a:ln>
                <a:solidFill>
                  <a:schemeClr val="tx1">
                    <a:alpha val="36000"/>
                  </a:schemeClr>
                </a:solidFill>
              </a:ln>
              <a:solidFill>
                <a:srgbClr val="00FF00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9442" y="1296399"/>
            <a:ext cx="385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Stacks of Classification Maps over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8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79" y="70921"/>
            <a:ext cx="276686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Global Maps of Water Bodies</a:t>
            </a:r>
            <a:endParaRPr lang="en-US" sz="3600" dirty="0"/>
          </a:p>
        </p:txBody>
      </p:sp>
      <p:pic>
        <p:nvPicPr>
          <p:cNvPr id="6" name="Picture 5" descr="SA_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76" y="0"/>
            <a:ext cx="5875548" cy="68992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062" y="3138226"/>
            <a:ext cx="3282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Every blue dot is a water body, present in the last 15 years, </a:t>
            </a:r>
          </a:p>
          <a:p>
            <a:pPr algn="ctr"/>
            <a:r>
              <a:rPr lang="en-US" dirty="0" smtClean="0"/>
              <a:t>with size greater than 2.5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03992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688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Showing Surface Water Dynamics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28665" y="6494435"/>
            <a:ext cx="2281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Don Martin Dam, Mexico</a:t>
            </a:r>
            <a:endParaRPr lang="en-US" sz="1600" dirty="0"/>
          </a:p>
        </p:txBody>
      </p:sp>
      <p:pic>
        <p:nvPicPr>
          <p:cNvPr id="8" name="Content Placeholder 7" descr="exp_ts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8" r="48"/>
          <a:stretch/>
        </p:blipFill>
        <p:spPr>
          <a:xfrm>
            <a:off x="157693" y="1065586"/>
            <a:ext cx="8665261" cy="3156443"/>
          </a:xfrm>
        </p:spPr>
      </p:pic>
      <p:cxnSp>
        <p:nvCxnSpPr>
          <p:cNvPr id="19" name="Straight Arrow Connector 18"/>
          <p:cNvCxnSpPr/>
          <p:nvPr/>
        </p:nvCxnSpPr>
        <p:spPr>
          <a:xfrm>
            <a:off x="928325" y="2665514"/>
            <a:ext cx="1515666" cy="809166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815382" y="2372369"/>
            <a:ext cx="551096" cy="1299276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062056" y="2210210"/>
            <a:ext cx="1892895" cy="1234112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162809" y="4331427"/>
            <a:ext cx="482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Summarizing Changes in Time Series: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74793" y="5087659"/>
            <a:ext cx="478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Change Score (t) = </a:t>
            </a:r>
            <a:r>
              <a:rPr lang="en-US" sz="2400" dirty="0" err="1">
                <a:solidFill>
                  <a:srgbClr val="FF0000"/>
                </a:solidFill>
                <a:cs typeface="Calibri"/>
              </a:rPr>
              <a:t>Y</a:t>
            </a:r>
            <a:r>
              <a:rPr lang="en-US" sz="2400" baseline="-25000" dirty="0" err="1">
                <a:solidFill>
                  <a:srgbClr val="FF0000"/>
                </a:solidFill>
                <a:cs typeface="Calibri"/>
              </a:rPr>
              <a:t>after</a:t>
            </a:r>
            <a:r>
              <a:rPr lang="en-US" sz="2400" dirty="0">
                <a:solidFill>
                  <a:srgbClr val="FF0000"/>
                </a:solidFill>
                <a:cs typeface="Calibri"/>
              </a:rPr>
              <a:t>(t)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–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cs typeface="Calibri"/>
              </a:rPr>
              <a:t>Y</a:t>
            </a:r>
            <a:r>
              <a:rPr lang="en-US" sz="2400" baseline="-25000" dirty="0" err="1" smtClean="0">
                <a:solidFill>
                  <a:srgbClr val="0000FF"/>
                </a:solidFill>
                <a:latin typeface="Calibri"/>
                <a:cs typeface="Calibri"/>
              </a:rPr>
              <a:t>before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(t)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endParaRPr lang="en-US" sz="2400" dirty="0">
              <a:latin typeface="Calibri"/>
              <a:cs typeface="Calibri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2959140" y="6407430"/>
            <a:ext cx="515144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522937" y="6203462"/>
            <a:ext cx="0" cy="20396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379057" y="5771382"/>
            <a:ext cx="287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</a:t>
            </a:r>
            <a:endParaRPr lang="en-US" sz="2400" dirty="0"/>
          </a:p>
        </p:txBody>
      </p:sp>
      <p:sp>
        <p:nvSpPr>
          <p:cNvPr id="45" name="Rectangle 44"/>
          <p:cNvSpPr/>
          <p:nvPr/>
        </p:nvSpPr>
        <p:spPr>
          <a:xfrm>
            <a:off x="3162809" y="5773276"/>
            <a:ext cx="214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cs typeface="Calibri"/>
              </a:rPr>
              <a:t>Yearly mean before t</a:t>
            </a:r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2947160" y="6221065"/>
            <a:ext cx="2563797" cy="174383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546783" y="6215444"/>
            <a:ext cx="2563797" cy="17438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765794" y="5811115"/>
            <a:ext cx="1973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cs typeface="Calibri"/>
              </a:rPr>
              <a:t>Yearly mean after t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-515155" y="26479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6" name="Picture 55" descr="Screen Shot 2015-08-03 at 12.53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57883"/>
            <a:ext cx="2018835" cy="228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2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/>
      <p:bldP spid="44" grpId="0"/>
      <p:bldP spid="45" grpId="0"/>
      <p:bldP spid="47" grpId="0" animBg="1"/>
      <p:bldP spid="48" grpId="0" animBg="1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573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Capturing Dynamics of Water Bodies</a:t>
            </a:r>
            <a:endParaRPr lang="en-US" sz="3600" dirty="0"/>
          </a:p>
        </p:txBody>
      </p:sp>
      <p:pic>
        <p:nvPicPr>
          <p:cNvPr id="8" name="Content Placeholder 7" descr="exp_ts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8" r="48"/>
          <a:stretch/>
        </p:blipFill>
        <p:spPr>
          <a:xfrm>
            <a:off x="1066249" y="1028878"/>
            <a:ext cx="6933953" cy="2525790"/>
          </a:xfrm>
        </p:spPr>
      </p:pic>
      <p:pic>
        <p:nvPicPr>
          <p:cNvPr id="22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61" y="3515033"/>
            <a:ext cx="6902289" cy="250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6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5456</TotalTime>
  <Words>1452</Words>
  <Application>Microsoft Macintosh PowerPoint</Application>
  <PresentationFormat>On-screen Show (4:3)</PresentationFormat>
  <Paragraphs>260</Paragraphs>
  <Slides>28</Slides>
  <Notes>3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Global Monitoring of Inland Surface Water Dynamics using Remote Sensing Data</vt:lpstr>
      <vt:lpstr>Importance of Monitoring Water Dynamics</vt:lpstr>
      <vt:lpstr>Challenges for Supervised Learning Methods</vt:lpstr>
      <vt:lpstr>Method Innovations for Monitoring Water</vt:lpstr>
      <vt:lpstr>A Global Water Monitoring System  http://z.umn.edu/monitoringwater</vt:lpstr>
      <vt:lpstr>Creating Global Maps of Water Bodies</vt:lpstr>
      <vt:lpstr>Global Maps of Water Bodies</vt:lpstr>
      <vt:lpstr>Showing Surface Water Dynamics</vt:lpstr>
      <vt:lpstr>Capturing Dynamics of Water Bodies</vt:lpstr>
      <vt:lpstr>Capturing Dynamics of Water Bodies</vt:lpstr>
      <vt:lpstr>Summarizing Water Dynamics</vt:lpstr>
      <vt:lpstr>Analyzing Brazil Droughts since 2012</vt:lpstr>
      <vt:lpstr>Finding Regions of Change</vt:lpstr>
      <vt:lpstr>Regions of Change in South America</vt:lpstr>
      <vt:lpstr>Examples of Change: Shrinking Water Bodies</vt:lpstr>
      <vt:lpstr>Examples of Change: River Meandering</vt:lpstr>
      <vt:lpstr>Examples of Change: Delta Erosion</vt:lpstr>
      <vt:lpstr>Examples of Change: Dam Constructions</vt:lpstr>
      <vt:lpstr>Detection of Newly Constructed Dams</vt:lpstr>
      <vt:lpstr>Validating Dam Constructions</vt:lpstr>
      <vt:lpstr>Validating Dam Constructions</vt:lpstr>
      <vt:lpstr>Validating Dam Constructions</vt:lpstr>
      <vt:lpstr>Validating Dam Constructions</vt:lpstr>
      <vt:lpstr>Validating Dam Constructions</vt:lpstr>
      <vt:lpstr>Validating Dam Constructions</vt:lpstr>
      <vt:lpstr>Validating Dam Constructions</vt:lpstr>
      <vt:lpstr>Acknowledgments</vt:lpstr>
      <vt:lpstr>Research Questions</vt:lpstr>
    </vt:vector>
  </TitlesOfParts>
  <Company>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Water Dynamics using Remote Sensing Data</dc:title>
  <dc:creator>Anuj Karpatne</dc:creator>
  <cp:lastModifiedBy>Anuj Karpatne</cp:lastModifiedBy>
  <cp:revision>213</cp:revision>
  <dcterms:created xsi:type="dcterms:W3CDTF">2015-08-01T23:24:13Z</dcterms:created>
  <dcterms:modified xsi:type="dcterms:W3CDTF">2015-08-07T18:03:16Z</dcterms:modified>
</cp:coreProperties>
</file>